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653" r:id="rId2"/>
    <p:sldId id="272" r:id="rId3"/>
    <p:sldId id="283" r:id="rId4"/>
    <p:sldId id="646" r:id="rId5"/>
    <p:sldId id="647" r:id="rId6"/>
    <p:sldId id="648" r:id="rId7"/>
    <p:sldId id="403" r:id="rId8"/>
    <p:sldId id="457" r:id="rId9"/>
    <p:sldId id="612" r:id="rId10"/>
    <p:sldId id="481" r:id="rId11"/>
    <p:sldId id="645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614" r:id="rId20"/>
    <p:sldId id="490" r:id="rId21"/>
    <p:sldId id="635" r:id="rId22"/>
    <p:sldId id="636" r:id="rId23"/>
    <p:sldId id="494" r:id="rId24"/>
    <p:sldId id="495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8" r:id="rId36"/>
    <p:sldId id="512" r:id="rId37"/>
    <p:sldId id="517" r:id="rId38"/>
    <p:sldId id="654" r:id="rId39"/>
    <p:sldId id="649" r:id="rId40"/>
    <p:sldId id="650" r:id="rId41"/>
    <p:sldId id="640" r:id="rId42"/>
    <p:sldId id="641" r:id="rId43"/>
    <p:sldId id="642" r:id="rId44"/>
    <p:sldId id="518" r:id="rId45"/>
    <p:sldId id="519" r:id="rId46"/>
    <p:sldId id="520" r:id="rId47"/>
    <p:sldId id="521" r:id="rId48"/>
    <p:sldId id="522" r:id="rId49"/>
    <p:sldId id="652" r:id="rId50"/>
    <p:sldId id="523" r:id="rId51"/>
    <p:sldId id="526" r:id="rId52"/>
    <p:sldId id="527" r:id="rId53"/>
    <p:sldId id="529" r:id="rId54"/>
    <p:sldId id="530" r:id="rId55"/>
    <p:sldId id="617" r:id="rId56"/>
    <p:sldId id="618" r:id="rId57"/>
    <p:sldId id="619" r:id="rId58"/>
    <p:sldId id="656" r:id="rId59"/>
    <p:sldId id="531" r:id="rId6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74320" autoAdjust="0"/>
  </p:normalViewPr>
  <p:slideViewPr>
    <p:cSldViewPr>
      <p:cViewPr>
        <p:scale>
          <a:sx n="50" d="100"/>
          <a:sy n="50" d="100"/>
        </p:scale>
        <p:origin x="-1728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6EA279-B5E0-4997-B681-BFB0BD04C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D28FDB-345F-4FF6-BD25-A1457610B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4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45498-AF3C-4956-925F-5E8E355FF5CE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F6FA0-EB4E-48A1-8B4E-4634147515F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BE0DE-C342-46EF-A83F-24727DA4B85F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06B0B-12EF-4AFD-B785-F7FFF812A73D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FF414-C517-49D9-93AA-B88012718E66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BBAC9-5C13-46B2-A367-A3B501FEC0B5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C3616-6277-4727-9EC0-BD9244579EB3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4E2EC-317B-4A65-ACF9-5628237FD309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E55B2-DBFD-4382-8493-7A9F53EC9F41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091112" cy="3819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A86AF-3EB1-41E7-B536-E7E82AFBA79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091112" cy="38195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A92AA-150B-43B5-BE9B-4CBB739FB595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4D01F-CDA4-4B76-A77A-B7EDB206B94C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AE6C7-F9E9-4D49-83E4-C8C0293C6931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“color matching”</a:t>
            </a: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D87E8-89A9-49A0-AA35-3E7351DCE575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1EADA-D2AD-4429-9BC9-C05161BAA4B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2FF84-0C79-4757-952A-48AA9A1CC867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F1624-7C42-4B79-ABBF-D26C31B4A750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6336C-CF01-4B31-B077-99BB0DF569EB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D5FE3-DFD7-4AC3-A55D-3CCF39A45D57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2D239-C05A-419A-8848-1ADB0B499B9E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42022-3137-4B9D-9D92-A7441047E8D4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DC786-B4A3-4A2F-92BE-6FAEBC277ACD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1A561-B8E1-4BFB-9E69-23FB4684F047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E02F4-FADC-485C-84E0-301E3743A353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В первом случае – произвольные цвет на «линии», во втором случае – в треугольнике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F9503-EAB0-48B9-909E-80FB4C45C4D1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B8C76-C54E-4DB8-91B5-8EC25E6B94F5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1FB2E-A574-4EBF-A7B1-E13CE57C3DE1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9E25B-FB31-4A30-B90A-B429EEE55D0B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ECDC-F12A-461E-B38E-83BA81CCDDA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3E4E6-9502-4D9D-B73A-B13C195EA665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EAC67-B06C-426F-B9AB-499C02B1CCD5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332D5-4EC5-4794-8268-697CC7DBF0F3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5BFDA-A763-4AC5-AC52-FD14C04BEFC4}" type="slidenum">
              <a:rPr 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85692-A8C1-416C-85F7-FA1A37982466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22F09-F866-463D-9E0F-B956A269F431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016B4-DBB6-4330-A354-81C1E158EF20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BA10D-AF63-4937-8B24-97013871902B}" type="slidenum">
              <a:rPr 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61A94-F9CD-464A-93FE-4DC67E1CC86F}" type="slidenum">
              <a:rPr 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20D1-1861-4B36-8C18-69048560D9AF}" type="slidenum">
              <a:rPr 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51D1E-E986-4D17-AC75-57241A731312}" type="slidenum">
              <a:rPr 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14092-81F2-4B75-B5E6-A7CB1826403F}" type="slidenum">
              <a:rPr lang="en-US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Gamut -</a:t>
            </a:r>
            <a:r>
              <a:rPr lang="ru-RU" smtClean="0">
                <a:latin typeface="Arial" pitchFamily="34" charset="0"/>
                <a:cs typeface="Arial" pitchFamily="34" charset="0"/>
              </a:rPr>
              <a:t> гамма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C8D80-8380-466F-AF41-10559AFD85DE}" type="slidenum">
              <a:rPr lang="en-US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2A69A-1F79-4849-A4F7-A82499D681E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49D10-89CD-4611-A849-BAE3F62EBC23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EB5A5-208B-4511-9052-C6CDAE2FAD20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Дискретизация – пространственная,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E9A64-D483-4336-AC59-1DA507BF6617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1957 </a:t>
            </a:r>
            <a:r>
              <a:rPr lang="ru-RU" smtClean="0">
                <a:latin typeface="Arial" pitchFamily="34" charset="0"/>
                <a:cs typeface="Arial" pitchFamily="34" charset="0"/>
              </a:rPr>
              <a:t>год, 176*176 пикселов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C2D79-EE9A-4D28-9B3C-C57EC21A0F9A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F6F9A-CB55-49C1-ADF6-92DED332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2B07-8346-4801-9F4C-0E0999FF2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B336-79AF-4108-B483-362838E76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F1E-CD96-4576-AECC-8F1B79EA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F9D3-0D9B-4D10-AC1A-21B3A8128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88C1-5CC7-4C64-984F-40B49197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EB2A-6602-4933-A000-FFEB9E07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E860-2C0D-4270-95BC-CE5BC7895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323C-0763-4FBC-847E-890B4400D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C41E-7099-46CF-97DE-BA3AB1EB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EEC9-0D32-4AE8-9D1A-D9BAB75A4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F6296-6239-4C26-8A21-205F7EA4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ACF51C8-06B8-4E66-AA56-2361D8E8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8200" name="Picture 1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0"/>
            <a:ext cx="1447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stverse.com/history/top-10-incredible-early-firsts-in-photograph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ourses\Yandex\02%20-%20image%20processing\YouTube%20-%20Gorilla%20in%20the%20Midst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hyperlink" Target="http://en.wikipedia.org/wiki/Sergei_Mikhailovich_Prokudin-Gorskii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.gov/exhibits/empire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mit.edu/persci/people/adelson/checkershadow_illusion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mit.edu/persci/people/adelson/checkershadow_illusion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rsch.com/kbase/glossary/adaptation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incolour.com/tutorials/white-balance.ht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7.bin"/><Relationship Id="rId4" Type="http://schemas.openxmlformats.org/officeDocument/2006/relationships/hyperlink" Target="http://www.cambridgeincolour.com/tutorials/white-balance.htm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lear.inrialpes.fr/people/vandeweijer/papers/iccv07.pdf" TargetMode="External"/><Relationship Id="rId5" Type="http://schemas.openxmlformats.org/officeDocument/2006/relationships/image" Target="../media/image80.png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685800" y="161925"/>
            <a:ext cx="6945313" cy="676275"/>
          </a:xfrm>
        </p:spPr>
        <p:txBody>
          <a:bodyPr/>
          <a:lstStyle/>
          <a:p>
            <a:r>
              <a:rPr lang="ru-RU" smtClean="0"/>
              <a:t>Зрение человека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60960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Построим модель изображения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14400"/>
            <a:ext cx="7358062" cy="51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10 событий в истории фотографии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hlinkClick r:id="rId3"/>
              </a:rPr>
              <a:t>http://listverse.com/history/top-10-incredible-early-firsts-in-photography/</a:t>
            </a:r>
            <a:endParaRPr lang="en-US" sz="20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371600"/>
            <a:ext cx="3340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590800" y="5715000"/>
            <a:ext cx="411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1957 </a:t>
            </a:r>
            <a:r>
              <a:rPr lang="ru-RU"/>
              <a:t>год, 176*176 пикселов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Цветные фотографии??</a:t>
            </a:r>
            <a:endParaRPr lang="en-US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19200"/>
            <a:ext cx="5638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цвет</a:t>
            </a:r>
            <a:r>
              <a:rPr lang="en-US" smtClean="0"/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86200"/>
            <a:ext cx="8077200" cy="2438400"/>
          </a:xfrm>
        </p:spPr>
        <p:txBody>
          <a:bodyPr/>
          <a:lstStyle/>
          <a:p>
            <a:r>
              <a:rPr lang="ru-RU" smtClean="0"/>
              <a:t>Цвет – это психологическое свойство нашего зрения, возникающее при наблюдении объектов и света, а не физические свойства объектов и света </a:t>
            </a:r>
            <a:r>
              <a:rPr lang="en-US" smtClean="0"/>
              <a:t>(S. Palmer, </a:t>
            </a:r>
            <a:r>
              <a:rPr lang="en-US" i="1" smtClean="0"/>
              <a:t>Vision Science: Photons to Phenomenology</a:t>
            </a:r>
            <a:r>
              <a:rPr lang="en-US" smtClean="0"/>
              <a:t>)</a:t>
            </a:r>
          </a:p>
          <a:p>
            <a:r>
              <a:rPr lang="ru-RU" smtClean="0"/>
              <a:t>Цвет – это результат взаимодействия света, сцены и нашей зрительной системы</a:t>
            </a:r>
            <a:endParaRPr lang="en-US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36766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724400" y="16764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/>
              <a:t>Wassily Kandinsky (1866-1944), Murnau Street with Women, 1908 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Электромагнитный спектр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4961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equilumin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1242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457200" y="5867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Почему мы видим свет именно в таком диапазоне?</a:t>
            </a:r>
            <a:endParaRPr lang="en-U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	</a:t>
            </a:r>
            <a:r>
              <a:rPr lang="ru-RU" sz="2000"/>
              <a:t>Потому что именно такой диапазон излучения солнца</a:t>
            </a:r>
            <a:endParaRPr lang="en-US" sz="2000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1981200" y="5334000"/>
            <a:ext cx="324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Human Luminance Sensitivity Function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82563"/>
            <a:ext cx="2716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en-US" sz="3200" dirty="0"/>
              <a:t>Физика света</a:t>
            </a:r>
            <a:endParaRPr lang="en-US" altLang="en-US" sz="32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1349375"/>
            <a:ext cx="8148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>
                <a:latin typeface="Helvetica" pitchFamily="34" charset="0"/>
              </a:rPr>
              <a:t>Любой источник света можно полностью описать спектром: количество излученной энергии в единицу времени для каждой длины волны в  интервале </a:t>
            </a:r>
            <a:r>
              <a:rPr lang="en-US" altLang="en-US">
                <a:latin typeface="Helvetica" pitchFamily="34" charset="0"/>
              </a:rPr>
              <a:t>400 - 700 nm.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0504" name="Group 27"/>
          <p:cNvGrpSpPr>
            <a:grpSpLocks/>
          </p:cNvGrpSpPr>
          <p:nvPr/>
        </p:nvGrpSpPr>
        <p:grpSpPr bwMode="auto">
          <a:xfrm>
            <a:off x="1643063" y="2833688"/>
            <a:ext cx="5824537" cy="3632200"/>
            <a:chOff x="1056" y="1785"/>
            <a:chExt cx="3669" cy="2288"/>
          </a:xfrm>
        </p:grpSpPr>
        <p:pic>
          <p:nvPicPr>
            <p:cNvPr id="20506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" y="1785"/>
              <a:ext cx="3532" cy="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7" name="Rectangle 25"/>
            <p:cNvSpPr>
              <a:spLocks noChangeArrowheads="1"/>
            </p:cNvSpPr>
            <p:nvPr/>
          </p:nvSpPr>
          <p:spPr bwMode="auto">
            <a:xfrm>
              <a:off x="1056" y="1920"/>
              <a:ext cx="1344" cy="10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800">
                  <a:solidFill>
                    <a:schemeClr val="bg1"/>
                  </a:solidFill>
                </a:rPr>
                <a:t>Relative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spectral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power</a:t>
              </a:r>
            </a:p>
          </p:txBody>
        </p:sp>
      </p:grpSp>
      <p:sp>
        <p:nvSpPr>
          <p:cNvPr id="20505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99207" y="184652"/>
            <a:ext cx="2716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en-US" sz="3200" dirty="0">
                <a:latin typeface="Helvetica" pitchFamily="34" charset="0"/>
              </a:rPr>
              <a:t>Физика света</a:t>
            </a:r>
            <a:endParaRPr lang="en-US" altLang="en-US" sz="3200" dirty="0">
              <a:latin typeface="Helvetica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7" y="1393825"/>
            <a:ext cx="5867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2412" y="990600"/>
            <a:ext cx="6554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>
                <a:latin typeface="Helvetica" pitchFamily="34" charset="0"/>
              </a:rPr>
              <a:t>Примеры спектров разных источников света</a:t>
            </a:r>
            <a:endParaRPr lang="en-US" altLang="en-US">
              <a:latin typeface="Helvetica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 rot="-5400000">
            <a:off x="1801018" y="2770982"/>
            <a:ext cx="1154113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Rel. power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 rot="-5400000">
            <a:off x="1769269" y="5426869"/>
            <a:ext cx="1154112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Rel. power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 rot="-5400000">
            <a:off x="4696619" y="2759869"/>
            <a:ext cx="1154112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Rel. power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 rot="-5400000">
            <a:off x="4696618" y="5361782"/>
            <a:ext cx="1154113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Rel. power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174542"/>
            <a:ext cx="2716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Helvetica" pitchFamily="34" charset="0"/>
              </a:rPr>
              <a:t>Физика света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55028" y="1120775"/>
            <a:ext cx="765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Helvetica" pitchFamily="34" charset="0"/>
              </a:rPr>
              <a:t>Примеры спектров отраженного света от предметов</a:t>
            </a:r>
            <a:endParaRPr lang="en-US">
              <a:latin typeface="Helvetica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355340" y="5791200"/>
            <a:ext cx="2345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Helvetica" pitchFamily="34" charset="0"/>
              </a:rPr>
              <a:t>Длина волны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(nm)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5400000">
            <a:off x="-699665" y="4083553"/>
            <a:ext cx="27760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% </a:t>
            </a:r>
            <a:r>
              <a:rPr lang="ru-RU" sz="2000" dirty="0" smtClean="0">
                <a:latin typeface="Helvetica" pitchFamily="34" charset="0"/>
              </a:rPr>
              <a:t>Отраженного света</a:t>
            </a:r>
            <a:endParaRPr lang="en-US" sz="2000" dirty="0">
              <a:latin typeface="Helvetica" pitchFamily="34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840740" y="2960688"/>
            <a:ext cx="2044700" cy="3046412"/>
            <a:chOff x="816" y="2057"/>
            <a:chExt cx="1288" cy="1919"/>
          </a:xfrm>
        </p:grpSpPr>
        <p:pic>
          <p:nvPicPr>
            <p:cNvPr id="2255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0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Helvetica" pitchFamily="34" charset="0"/>
                </a:rPr>
                <a:t>Red</a:t>
              </a:r>
            </a:p>
          </p:txBody>
        </p:sp>
        <p:sp>
          <p:nvSpPr>
            <p:cNvPr id="22561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" pitchFamily="34" charset="0"/>
                </a:rPr>
                <a:t>400          700</a:t>
              </a:r>
            </a:p>
          </p:txBody>
        </p:sp>
      </p:grpSp>
      <p:grpSp>
        <p:nvGrpSpPr>
          <p:cNvPr id="22536" name="Group 12"/>
          <p:cNvGrpSpPr>
            <a:grpSpLocks/>
          </p:cNvGrpSpPr>
          <p:nvPr/>
        </p:nvGrpSpPr>
        <p:grpSpPr bwMode="auto">
          <a:xfrm>
            <a:off x="2798128" y="2960688"/>
            <a:ext cx="2044700" cy="3046412"/>
            <a:chOff x="2049" y="2057"/>
            <a:chExt cx="1288" cy="1919"/>
          </a:xfrm>
        </p:grpSpPr>
        <p:pic>
          <p:nvPicPr>
            <p:cNvPr id="22554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5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6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Helvetica" pitchFamily="34" charset="0"/>
                </a:rPr>
                <a:t>Yellow</a:t>
              </a:r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" pitchFamily="34" charset="0"/>
                </a:rPr>
                <a:t>400          700</a:t>
              </a:r>
            </a:p>
          </p:txBody>
        </p:sp>
      </p:grpSp>
      <p:grpSp>
        <p:nvGrpSpPr>
          <p:cNvPr id="22537" name="Group 17"/>
          <p:cNvGrpSpPr>
            <a:grpSpLocks/>
          </p:cNvGrpSpPr>
          <p:nvPr/>
        </p:nvGrpSpPr>
        <p:grpSpPr bwMode="auto">
          <a:xfrm>
            <a:off x="4753928" y="2960688"/>
            <a:ext cx="2044700" cy="3046412"/>
            <a:chOff x="3281" y="2057"/>
            <a:chExt cx="1288" cy="1919"/>
          </a:xfrm>
        </p:grpSpPr>
        <p:pic>
          <p:nvPicPr>
            <p:cNvPr id="22550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2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FF"/>
                  </a:solidFill>
                  <a:latin typeface="Helvetica" pitchFamily="34" charset="0"/>
                </a:rPr>
                <a:t>Blue</a:t>
              </a:r>
            </a:p>
          </p:txBody>
        </p:sp>
        <p:sp>
          <p:nvSpPr>
            <p:cNvPr id="22553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" pitchFamily="34" charset="0"/>
                </a:rPr>
                <a:t>400          700</a:t>
              </a:r>
            </a:p>
          </p:txBody>
        </p:sp>
      </p:grpSp>
      <p:grpSp>
        <p:nvGrpSpPr>
          <p:cNvPr id="22538" name="Group 22"/>
          <p:cNvGrpSpPr>
            <a:grpSpLocks/>
          </p:cNvGrpSpPr>
          <p:nvPr/>
        </p:nvGrpSpPr>
        <p:grpSpPr bwMode="auto">
          <a:xfrm>
            <a:off x="6711315" y="2959100"/>
            <a:ext cx="2044700" cy="3048000"/>
            <a:chOff x="4514" y="2056"/>
            <a:chExt cx="1288" cy="1920"/>
          </a:xfrm>
        </p:grpSpPr>
        <p:pic>
          <p:nvPicPr>
            <p:cNvPr id="22546" name="Picture 2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7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66FF"/>
                  </a:solidFill>
                  <a:latin typeface="Helvetica" pitchFamily="34" charset="0"/>
                </a:rPr>
                <a:t>Purple</a:t>
              </a:r>
            </a:p>
          </p:txBody>
        </p:sp>
        <p:sp>
          <p:nvSpPr>
            <p:cNvPr id="22548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Helvetica" pitchFamily="34" charset="0"/>
                </a:rPr>
                <a:t>400          700</a:t>
              </a:r>
            </a:p>
          </p:txBody>
        </p:sp>
        <p:sp>
          <p:nvSpPr>
            <p:cNvPr id="22549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9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2540" name="Group 28"/>
          <p:cNvGrpSpPr>
            <a:grpSpLocks/>
          </p:cNvGrpSpPr>
          <p:nvPr/>
        </p:nvGrpSpPr>
        <p:grpSpPr bwMode="auto">
          <a:xfrm>
            <a:off x="1221740" y="1716088"/>
            <a:ext cx="7010400" cy="1068387"/>
            <a:chOff x="1056" y="1273"/>
            <a:chExt cx="4416" cy="673"/>
          </a:xfrm>
        </p:grpSpPr>
        <p:pic>
          <p:nvPicPr>
            <p:cNvPr id="22542" name="Picture 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3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3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3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света и объектов</a:t>
            </a:r>
            <a:endParaRPr 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19200"/>
            <a:ext cx="4267200" cy="30861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Видимый цвет это результат взаимодействия спектра излучаемого света и поверхности</a:t>
            </a:r>
            <a:endParaRPr lang="en-US" smtClean="0"/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1000" y="4495800"/>
          <a:ext cx="8305800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4" imgW="15784127" imgH="4025397" progId="Photoshop.Image.10">
                  <p:embed/>
                </p:oleObj>
              </mc:Choice>
              <mc:Fallback>
                <p:oleObj name="Image" r:id="rId4" imgW="15784127" imgH="4025397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8305800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7" descr="strawber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19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Человеческий глаз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Глаз как камера</a:t>
            </a:r>
            <a:r>
              <a:rPr lang="en-US" smtClean="0"/>
              <a:t>!</a:t>
            </a:r>
          </a:p>
          <a:p>
            <a:pPr lvl="1"/>
            <a:r>
              <a:rPr lang="ru-RU" b="1" smtClean="0"/>
              <a:t>Радужка</a:t>
            </a:r>
            <a:r>
              <a:rPr lang="en-US" smtClean="0"/>
              <a:t> – </a:t>
            </a:r>
            <a:r>
              <a:rPr lang="ru-RU" sz="1800" smtClean="0"/>
              <a:t>цветная пленка с радиальными мышцами </a:t>
            </a:r>
            <a:endParaRPr lang="en-US" sz="1800" smtClean="0"/>
          </a:p>
          <a:p>
            <a:pPr lvl="1"/>
            <a:r>
              <a:rPr lang="ru-RU" b="1" smtClean="0"/>
              <a:t>Зрачок</a:t>
            </a:r>
            <a:r>
              <a:rPr lang="en-US" smtClean="0"/>
              <a:t> - </a:t>
            </a:r>
            <a:r>
              <a:rPr lang="ru-RU" sz="1800" smtClean="0"/>
              <a:t>дырка</a:t>
            </a:r>
            <a:r>
              <a:rPr lang="en-US" sz="1800" smtClean="0"/>
              <a:t> (</a:t>
            </a:r>
            <a:r>
              <a:rPr lang="ru-RU" sz="1800" smtClean="0"/>
              <a:t>аппертура</a:t>
            </a:r>
            <a:r>
              <a:rPr lang="en-US" sz="1800" smtClean="0"/>
              <a:t>)</a:t>
            </a:r>
            <a:r>
              <a:rPr lang="ru-RU" sz="1800" smtClean="0"/>
              <a:t>, диаметр управляется радужкой</a:t>
            </a:r>
            <a:endParaRPr lang="en-US" sz="1800" smtClean="0"/>
          </a:p>
          <a:p>
            <a:pPr lvl="1"/>
            <a:r>
              <a:rPr lang="ru-RU" sz="1800" b="1" smtClean="0"/>
              <a:t>Линза</a:t>
            </a:r>
            <a:r>
              <a:rPr lang="en-US" sz="1800" b="1" smtClean="0"/>
              <a:t> </a:t>
            </a:r>
            <a:r>
              <a:rPr lang="en-US" sz="1800" smtClean="0"/>
              <a:t>– </a:t>
            </a:r>
            <a:r>
              <a:rPr lang="ru-RU" sz="1800" smtClean="0"/>
              <a:t>меняет форму под действием мышц</a:t>
            </a:r>
            <a:endParaRPr lang="en-US" sz="1800" smtClean="0"/>
          </a:p>
          <a:p>
            <a:pPr lvl="1"/>
            <a:r>
              <a:rPr lang="ru-RU" sz="1800" smtClean="0"/>
              <a:t>Где матрица?</a:t>
            </a:r>
            <a:endParaRPr lang="en-US" sz="1800" smtClean="0"/>
          </a:p>
        </p:txBody>
      </p:sp>
      <p:pic>
        <p:nvPicPr>
          <p:cNvPr id="23556" name="Picture 4" descr="human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914400"/>
            <a:ext cx="54848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85800" y="6172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ru-RU" sz="1600"/>
              <a:t>Клетки-фоторецепторы на сетчатке</a:t>
            </a:r>
            <a:endParaRPr lang="en-US" sz="1600" b="1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на внимательность</a:t>
            </a:r>
          </a:p>
        </p:txBody>
      </p:sp>
      <p:pic>
        <p:nvPicPr>
          <p:cNvPr id="5" name="YouTube - Gorilla in the Mids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21717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Камера-обскура</a:t>
            </a:r>
            <a:endParaRPr lang="en-US" smtClean="0"/>
          </a:p>
        </p:txBody>
      </p:sp>
      <p:sp>
        <p:nvSpPr>
          <p:cNvPr id="10243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495800" y="2133600"/>
            <a:ext cx="4419600" cy="4267200"/>
          </a:xfrm>
        </p:spPr>
        <p:txBody>
          <a:bodyPr/>
          <a:lstStyle/>
          <a:p>
            <a:r>
              <a:rPr lang="ru-RU" smtClean="0"/>
              <a:t>Принцип был известен еще Аристотелю </a:t>
            </a:r>
            <a:r>
              <a:rPr lang="en-US" smtClean="0"/>
              <a:t>(384-322 </a:t>
            </a:r>
            <a:r>
              <a:rPr lang="ru-RU" smtClean="0"/>
              <a:t>до Н.Э.</a:t>
            </a:r>
            <a:r>
              <a:rPr lang="en-US" smtClean="0"/>
              <a:t>)</a:t>
            </a:r>
          </a:p>
          <a:p>
            <a:r>
              <a:rPr lang="ru-RU" smtClean="0"/>
              <a:t>Помогала художникам: описана Леонардо да Винчи </a:t>
            </a:r>
            <a:r>
              <a:rPr lang="en-US" smtClean="0"/>
              <a:t>(1452-1519) </a:t>
            </a:r>
          </a:p>
        </p:txBody>
      </p:sp>
      <p:pic>
        <p:nvPicPr>
          <p:cNvPr id="10244" name="Picture 17" descr="obscura_frisius_58"/>
          <p:cNvPicPr>
            <a:picLocks noChangeAspect="1" noChangeArrowheads="1"/>
          </p:cNvPicPr>
          <p:nvPr/>
        </p:nvPicPr>
        <p:blipFill>
          <a:blip r:embed="rId3">
            <a:lum bright="-24000" contrast="36000"/>
          </a:blip>
          <a:srcRect/>
          <a:stretch>
            <a:fillRect/>
          </a:stretch>
        </p:blipFill>
        <p:spPr bwMode="auto">
          <a:xfrm>
            <a:off x="152400" y="1600200"/>
            <a:ext cx="4343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8"/>
          <p:cNvSpPr txBox="1">
            <a:spLocks noChangeArrowheads="1"/>
          </p:cNvSpPr>
          <p:nvPr/>
        </p:nvSpPr>
        <p:spPr bwMode="auto">
          <a:xfrm>
            <a:off x="1398588" y="5105400"/>
            <a:ext cx="1878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Gemma Frisius, 1558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7850188" y="6583363"/>
            <a:ext cx="1293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A.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Плотность палочек и колбочек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153400" cy="144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Палочки и колбочки распределены неравномерно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ru-RU" sz="1600" smtClean="0"/>
              <a:t>Палочки измеряют яркость, колбочки цвет</a:t>
            </a:r>
            <a:endParaRPr lang="en-US" sz="1600" smtClean="0"/>
          </a:p>
          <a:p>
            <a:pPr lvl="1">
              <a:lnSpc>
                <a:spcPct val="90000"/>
              </a:lnSpc>
            </a:pPr>
            <a:r>
              <a:rPr lang="en-US" sz="1600" b="1" smtClean="0"/>
              <a:t>Fovea</a:t>
            </a:r>
            <a:r>
              <a:rPr lang="en-US" sz="1600" smtClean="0"/>
              <a:t> – </a:t>
            </a:r>
            <a:r>
              <a:rPr lang="ru-RU" sz="1600" smtClean="0"/>
              <a:t>маленькая область</a:t>
            </a:r>
            <a:r>
              <a:rPr lang="en-US" sz="1600" smtClean="0"/>
              <a:t>(1 or 2°) </a:t>
            </a:r>
            <a:r>
              <a:rPr lang="ru-RU" sz="1600" smtClean="0"/>
              <a:t>в центре визуального поля с наибольшей плотностью колбочек и без палочек</a:t>
            </a:r>
          </a:p>
          <a:p>
            <a:pPr lvl="1">
              <a:lnSpc>
                <a:spcPct val="90000"/>
              </a:lnSpc>
            </a:pPr>
            <a:r>
              <a:rPr lang="ru-RU" sz="1400" smtClean="0"/>
              <a:t>На периферии все больше палочек подсоединены к одному нейрону</a:t>
            </a:r>
            <a:endParaRPr lang="en-US" sz="1400" smtClean="0"/>
          </a:p>
        </p:txBody>
      </p:sp>
      <p:pic>
        <p:nvPicPr>
          <p:cNvPr id="25604" name="Picture 4" descr="receptorden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982663"/>
            <a:ext cx="44180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Slide by Steve Seitz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4050" y="990600"/>
            <a:ext cx="12827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6635750" y="3962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245350" y="362585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pigment</a:t>
            </a:r>
            <a:br>
              <a:rPr lang="en-US" sz="1800"/>
            </a:br>
            <a:r>
              <a:rPr lang="en-US" sz="1800"/>
              <a:t>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мы на самом деле видим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Eye_movements_first_2_seconds.jpg"/>
          <p:cNvPicPr>
            <a:picLocks noChangeAspect="1"/>
          </p:cNvPicPr>
          <p:nvPr/>
        </p:nvPicPr>
        <p:blipFill>
          <a:blip r:embed="rId2"/>
          <a:srcRect b="7265"/>
          <a:stretch>
            <a:fillRect/>
          </a:stretch>
        </p:blipFill>
        <p:spPr bwMode="auto">
          <a:xfrm>
            <a:off x="757238" y="1066800"/>
            <a:ext cx="77771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34832" y="6583363"/>
            <a:ext cx="1409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Source: A. </a:t>
            </a:r>
            <a:r>
              <a:rPr lang="en-US" sz="1200" dirty="0" err="1" smtClean="0"/>
              <a:t>Yarbus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Движения глаз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 descr="yarbus_eyetrajecto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63600"/>
            <a:ext cx="69342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34832" y="6583363"/>
            <a:ext cx="1409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Source: A. </a:t>
            </a:r>
            <a:r>
              <a:rPr lang="en-US" sz="1200" dirty="0" err="1" smtClean="0"/>
              <a:t>Yarbus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Восприятие цвета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Палочки и колбочки – фильтры спектра</a:t>
            </a:r>
            <a:endParaRPr lang="en-US" smtClean="0"/>
          </a:p>
          <a:p>
            <a:pPr lvl="1"/>
            <a:r>
              <a:rPr lang="ru-RU" smtClean="0"/>
              <a:t>Кривая отклика домножается на спектр, производится интегрирование по всем длинам волн</a:t>
            </a:r>
            <a:endParaRPr lang="en-US" smtClean="0"/>
          </a:p>
          <a:p>
            <a:pPr lvl="2"/>
            <a:r>
              <a:rPr lang="ru-RU" smtClean="0"/>
              <a:t>Каждая колбочка даёт 1 число</a:t>
            </a:r>
            <a:endParaRPr lang="en-US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828800" y="1770063"/>
            <a:ext cx="1588" cy="1446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828800" y="321627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1841500" y="1979613"/>
            <a:ext cx="4572000" cy="1216025"/>
          </a:xfrm>
          <a:custGeom>
            <a:avLst/>
            <a:gdLst>
              <a:gd name="T0" fmla="*/ 2147483647 w 2880"/>
              <a:gd name="T1" fmla="*/ 2147483647 h 766"/>
              <a:gd name="T2" fmla="*/ 2147483647 w 2880"/>
              <a:gd name="T3" fmla="*/ 2147483647 h 766"/>
              <a:gd name="T4" fmla="*/ 2147483647 w 2880"/>
              <a:gd name="T5" fmla="*/ 2147483647 h 766"/>
              <a:gd name="T6" fmla="*/ 2147483647 w 2880"/>
              <a:gd name="T7" fmla="*/ 2147483647 h 766"/>
              <a:gd name="T8" fmla="*/ 2147483647 w 2880"/>
              <a:gd name="T9" fmla="*/ 2147483647 h 766"/>
              <a:gd name="T10" fmla="*/ 2147483647 w 2880"/>
              <a:gd name="T11" fmla="*/ 2147483647 h 766"/>
              <a:gd name="T12" fmla="*/ 2147483647 w 2880"/>
              <a:gd name="T13" fmla="*/ 2147483647 h 766"/>
              <a:gd name="T14" fmla="*/ 2147483647 w 2880"/>
              <a:gd name="T15" fmla="*/ 2147483647 h 766"/>
              <a:gd name="T16" fmla="*/ 2147483647 w 2880"/>
              <a:gd name="T17" fmla="*/ 2147483647 h 766"/>
              <a:gd name="T18" fmla="*/ 2147483647 w 2880"/>
              <a:gd name="T19" fmla="*/ 2147483647 h 766"/>
              <a:gd name="T20" fmla="*/ 2147483647 w 2880"/>
              <a:gd name="T21" fmla="*/ 2147483647 h 766"/>
              <a:gd name="T22" fmla="*/ 2147483647 w 2880"/>
              <a:gd name="T23" fmla="*/ 2147483647 h 766"/>
              <a:gd name="T24" fmla="*/ 2147483647 w 2880"/>
              <a:gd name="T25" fmla="*/ 2147483647 h 766"/>
              <a:gd name="T26" fmla="*/ 2147483647 w 2880"/>
              <a:gd name="T27" fmla="*/ 2147483647 h 766"/>
              <a:gd name="T28" fmla="*/ 2147483647 w 2880"/>
              <a:gd name="T29" fmla="*/ 2147483647 h 766"/>
              <a:gd name="T30" fmla="*/ 2147483647 w 2880"/>
              <a:gd name="T31" fmla="*/ 2147483647 h 766"/>
              <a:gd name="T32" fmla="*/ 2147483647 w 2880"/>
              <a:gd name="T33" fmla="*/ 2147483647 h 766"/>
              <a:gd name="T34" fmla="*/ 2147483647 w 2880"/>
              <a:gd name="T35" fmla="*/ 2147483647 h 766"/>
              <a:gd name="T36" fmla="*/ 2147483647 w 2880"/>
              <a:gd name="T37" fmla="*/ 2147483647 h 766"/>
              <a:gd name="T38" fmla="*/ 2147483647 w 2880"/>
              <a:gd name="T39" fmla="*/ 2147483647 h 766"/>
              <a:gd name="T40" fmla="*/ 2147483647 w 2880"/>
              <a:gd name="T41" fmla="*/ 2147483647 h 766"/>
              <a:gd name="T42" fmla="*/ 2147483647 w 2880"/>
              <a:gd name="T43" fmla="*/ 2147483647 h 766"/>
              <a:gd name="T44" fmla="*/ 2147483647 w 2880"/>
              <a:gd name="T45" fmla="*/ 2147483647 h 766"/>
              <a:gd name="T46" fmla="*/ 2147483647 w 2880"/>
              <a:gd name="T47" fmla="*/ 2147483647 h 766"/>
              <a:gd name="T48" fmla="*/ 2147483647 w 2880"/>
              <a:gd name="T49" fmla="*/ 2147483647 h 766"/>
              <a:gd name="T50" fmla="*/ 2147483647 w 2880"/>
              <a:gd name="T51" fmla="*/ 2147483647 h 766"/>
              <a:gd name="T52" fmla="*/ 2147483647 w 2880"/>
              <a:gd name="T53" fmla="*/ 2147483647 h 766"/>
              <a:gd name="T54" fmla="*/ 2147483647 w 2880"/>
              <a:gd name="T55" fmla="*/ 2147483647 h 766"/>
              <a:gd name="T56" fmla="*/ 2147483647 w 2880"/>
              <a:gd name="T57" fmla="*/ 2147483647 h 766"/>
              <a:gd name="T58" fmla="*/ 2147483647 w 2880"/>
              <a:gd name="T59" fmla="*/ 2147483647 h 766"/>
              <a:gd name="T60" fmla="*/ 2147483647 w 2880"/>
              <a:gd name="T61" fmla="*/ 2147483647 h 766"/>
              <a:gd name="T62" fmla="*/ 2147483647 w 2880"/>
              <a:gd name="T63" fmla="*/ 2147483647 h 766"/>
              <a:gd name="T64" fmla="*/ 2147483647 w 2880"/>
              <a:gd name="T65" fmla="*/ 2147483647 h 766"/>
              <a:gd name="T66" fmla="*/ 2147483647 w 2880"/>
              <a:gd name="T67" fmla="*/ 2147483647 h 766"/>
              <a:gd name="T68" fmla="*/ 2147483647 w 2880"/>
              <a:gd name="T69" fmla="*/ 2147483647 h 766"/>
              <a:gd name="T70" fmla="*/ 2147483647 w 2880"/>
              <a:gd name="T71" fmla="*/ 2147483647 h 766"/>
              <a:gd name="T72" fmla="*/ 2147483647 w 2880"/>
              <a:gd name="T73" fmla="*/ 2147483647 h 766"/>
              <a:gd name="T74" fmla="*/ 2147483647 w 2880"/>
              <a:gd name="T75" fmla="*/ 2147483647 h 766"/>
              <a:gd name="T76" fmla="*/ 2147483647 w 2880"/>
              <a:gd name="T77" fmla="*/ 2147483647 h 766"/>
              <a:gd name="T78" fmla="*/ 2147483647 w 2880"/>
              <a:gd name="T79" fmla="*/ 2147483647 h 766"/>
              <a:gd name="T80" fmla="*/ 2147483647 w 2880"/>
              <a:gd name="T81" fmla="*/ 2147483647 h 766"/>
              <a:gd name="T82" fmla="*/ 2147483647 w 2880"/>
              <a:gd name="T83" fmla="*/ 2147483647 h 766"/>
              <a:gd name="T84" fmla="*/ 2147483647 w 2880"/>
              <a:gd name="T85" fmla="*/ 2147483647 h 766"/>
              <a:gd name="T86" fmla="*/ 2147483647 w 2880"/>
              <a:gd name="T87" fmla="*/ 2147483647 h 766"/>
              <a:gd name="T88" fmla="*/ 2147483647 w 2880"/>
              <a:gd name="T89" fmla="*/ 2147483647 h 766"/>
              <a:gd name="T90" fmla="*/ 2147483647 w 2880"/>
              <a:gd name="T91" fmla="*/ 2147483647 h 766"/>
              <a:gd name="T92" fmla="*/ 2147483647 w 2880"/>
              <a:gd name="T93" fmla="*/ 2147483647 h 766"/>
              <a:gd name="T94" fmla="*/ 2147483647 w 2880"/>
              <a:gd name="T95" fmla="*/ 2147483647 h 766"/>
              <a:gd name="T96" fmla="*/ 2147483647 w 2880"/>
              <a:gd name="T97" fmla="*/ 2147483647 h 7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80"/>
              <a:gd name="T148" fmla="*/ 0 h 766"/>
              <a:gd name="T149" fmla="*/ 2880 w 2880"/>
              <a:gd name="T150" fmla="*/ 766 h 7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80" h="766">
                <a:moveTo>
                  <a:pt x="0" y="700"/>
                </a:moveTo>
                <a:lnTo>
                  <a:pt x="32" y="707"/>
                </a:lnTo>
                <a:lnTo>
                  <a:pt x="56" y="707"/>
                </a:lnTo>
                <a:lnTo>
                  <a:pt x="80" y="693"/>
                </a:lnTo>
                <a:lnTo>
                  <a:pt x="104" y="687"/>
                </a:lnTo>
                <a:lnTo>
                  <a:pt x="128" y="667"/>
                </a:lnTo>
                <a:lnTo>
                  <a:pt x="152" y="647"/>
                </a:lnTo>
                <a:lnTo>
                  <a:pt x="159" y="641"/>
                </a:lnTo>
                <a:lnTo>
                  <a:pt x="175" y="627"/>
                </a:lnTo>
                <a:lnTo>
                  <a:pt x="183" y="614"/>
                </a:lnTo>
                <a:lnTo>
                  <a:pt x="191" y="601"/>
                </a:lnTo>
                <a:lnTo>
                  <a:pt x="199" y="588"/>
                </a:lnTo>
                <a:lnTo>
                  <a:pt x="207" y="575"/>
                </a:lnTo>
                <a:lnTo>
                  <a:pt x="223" y="561"/>
                </a:lnTo>
                <a:lnTo>
                  <a:pt x="231" y="548"/>
                </a:lnTo>
                <a:lnTo>
                  <a:pt x="239" y="535"/>
                </a:lnTo>
                <a:lnTo>
                  <a:pt x="247" y="522"/>
                </a:lnTo>
                <a:lnTo>
                  <a:pt x="255" y="508"/>
                </a:lnTo>
                <a:lnTo>
                  <a:pt x="263" y="495"/>
                </a:lnTo>
                <a:lnTo>
                  <a:pt x="279" y="469"/>
                </a:lnTo>
                <a:lnTo>
                  <a:pt x="295" y="442"/>
                </a:lnTo>
                <a:lnTo>
                  <a:pt x="311" y="423"/>
                </a:lnTo>
                <a:lnTo>
                  <a:pt x="327" y="409"/>
                </a:lnTo>
                <a:lnTo>
                  <a:pt x="335" y="390"/>
                </a:lnTo>
                <a:lnTo>
                  <a:pt x="351" y="383"/>
                </a:lnTo>
                <a:lnTo>
                  <a:pt x="367" y="383"/>
                </a:lnTo>
                <a:lnTo>
                  <a:pt x="383" y="383"/>
                </a:lnTo>
                <a:lnTo>
                  <a:pt x="399" y="396"/>
                </a:lnTo>
                <a:lnTo>
                  <a:pt x="407" y="403"/>
                </a:lnTo>
                <a:lnTo>
                  <a:pt x="415" y="409"/>
                </a:lnTo>
                <a:lnTo>
                  <a:pt x="423" y="423"/>
                </a:lnTo>
                <a:lnTo>
                  <a:pt x="431" y="436"/>
                </a:lnTo>
                <a:lnTo>
                  <a:pt x="439" y="449"/>
                </a:lnTo>
                <a:lnTo>
                  <a:pt x="447" y="469"/>
                </a:lnTo>
                <a:lnTo>
                  <a:pt x="471" y="469"/>
                </a:lnTo>
                <a:lnTo>
                  <a:pt x="487" y="482"/>
                </a:lnTo>
                <a:lnTo>
                  <a:pt x="495" y="495"/>
                </a:lnTo>
                <a:lnTo>
                  <a:pt x="511" y="508"/>
                </a:lnTo>
                <a:lnTo>
                  <a:pt x="519" y="528"/>
                </a:lnTo>
                <a:lnTo>
                  <a:pt x="526" y="542"/>
                </a:lnTo>
                <a:lnTo>
                  <a:pt x="542" y="555"/>
                </a:lnTo>
                <a:lnTo>
                  <a:pt x="550" y="568"/>
                </a:lnTo>
                <a:lnTo>
                  <a:pt x="566" y="575"/>
                </a:lnTo>
                <a:lnTo>
                  <a:pt x="582" y="575"/>
                </a:lnTo>
                <a:lnTo>
                  <a:pt x="598" y="575"/>
                </a:lnTo>
                <a:lnTo>
                  <a:pt x="622" y="555"/>
                </a:lnTo>
                <a:lnTo>
                  <a:pt x="630" y="548"/>
                </a:lnTo>
                <a:lnTo>
                  <a:pt x="638" y="535"/>
                </a:lnTo>
                <a:lnTo>
                  <a:pt x="654" y="522"/>
                </a:lnTo>
                <a:lnTo>
                  <a:pt x="662" y="508"/>
                </a:lnTo>
                <a:lnTo>
                  <a:pt x="670" y="495"/>
                </a:lnTo>
                <a:lnTo>
                  <a:pt x="678" y="475"/>
                </a:lnTo>
                <a:lnTo>
                  <a:pt x="694" y="462"/>
                </a:lnTo>
                <a:lnTo>
                  <a:pt x="702" y="442"/>
                </a:lnTo>
                <a:lnTo>
                  <a:pt x="710" y="423"/>
                </a:lnTo>
                <a:lnTo>
                  <a:pt x="718" y="409"/>
                </a:lnTo>
                <a:lnTo>
                  <a:pt x="734" y="390"/>
                </a:lnTo>
                <a:lnTo>
                  <a:pt x="742" y="376"/>
                </a:lnTo>
                <a:lnTo>
                  <a:pt x="750" y="357"/>
                </a:lnTo>
                <a:lnTo>
                  <a:pt x="766" y="343"/>
                </a:lnTo>
                <a:lnTo>
                  <a:pt x="774" y="330"/>
                </a:lnTo>
                <a:lnTo>
                  <a:pt x="782" y="317"/>
                </a:lnTo>
                <a:lnTo>
                  <a:pt x="798" y="310"/>
                </a:lnTo>
                <a:lnTo>
                  <a:pt x="806" y="304"/>
                </a:lnTo>
                <a:lnTo>
                  <a:pt x="814" y="297"/>
                </a:lnTo>
                <a:lnTo>
                  <a:pt x="830" y="297"/>
                </a:lnTo>
                <a:lnTo>
                  <a:pt x="838" y="304"/>
                </a:lnTo>
                <a:lnTo>
                  <a:pt x="846" y="310"/>
                </a:lnTo>
                <a:lnTo>
                  <a:pt x="862" y="317"/>
                </a:lnTo>
                <a:lnTo>
                  <a:pt x="870" y="337"/>
                </a:lnTo>
                <a:lnTo>
                  <a:pt x="989" y="291"/>
                </a:lnTo>
                <a:lnTo>
                  <a:pt x="997" y="277"/>
                </a:lnTo>
                <a:lnTo>
                  <a:pt x="997" y="264"/>
                </a:lnTo>
                <a:lnTo>
                  <a:pt x="1005" y="251"/>
                </a:lnTo>
                <a:lnTo>
                  <a:pt x="1013" y="231"/>
                </a:lnTo>
                <a:lnTo>
                  <a:pt x="1021" y="218"/>
                </a:lnTo>
                <a:lnTo>
                  <a:pt x="1037" y="198"/>
                </a:lnTo>
                <a:lnTo>
                  <a:pt x="1045" y="185"/>
                </a:lnTo>
                <a:lnTo>
                  <a:pt x="1053" y="165"/>
                </a:lnTo>
                <a:lnTo>
                  <a:pt x="1069" y="152"/>
                </a:lnTo>
                <a:lnTo>
                  <a:pt x="1077" y="139"/>
                </a:lnTo>
                <a:lnTo>
                  <a:pt x="1093" y="119"/>
                </a:lnTo>
                <a:lnTo>
                  <a:pt x="1109" y="106"/>
                </a:lnTo>
                <a:lnTo>
                  <a:pt x="1117" y="93"/>
                </a:lnTo>
                <a:lnTo>
                  <a:pt x="1133" y="79"/>
                </a:lnTo>
                <a:lnTo>
                  <a:pt x="1149" y="66"/>
                </a:lnTo>
                <a:lnTo>
                  <a:pt x="1165" y="53"/>
                </a:lnTo>
                <a:lnTo>
                  <a:pt x="1181" y="40"/>
                </a:lnTo>
                <a:lnTo>
                  <a:pt x="1197" y="33"/>
                </a:lnTo>
                <a:lnTo>
                  <a:pt x="1213" y="20"/>
                </a:lnTo>
                <a:lnTo>
                  <a:pt x="1229" y="13"/>
                </a:lnTo>
                <a:lnTo>
                  <a:pt x="1245" y="7"/>
                </a:lnTo>
                <a:lnTo>
                  <a:pt x="1260" y="0"/>
                </a:lnTo>
                <a:lnTo>
                  <a:pt x="1276" y="0"/>
                </a:lnTo>
                <a:lnTo>
                  <a:pt x="1292" y="0"/>
                </a:lnTo>
                <a:lnTo>
                  <a:pt x="1316" y="20"/>
                </a:lnTo>
                <a:lnTo>
                  <a:pt x="1348" y="46"/>
                </a:lnTo>
                <a:lnTo>
                  <a:pt x="1372" y="73"/>
                </a:lnTo>
                <a:lnTo>
                  <a:pt x="1404" y="99"/>
                </a:lnTo>
                <a:lnTo>
                  <a:pt x="1428" y="126"/>
                </a:lnTo>
                <a:lnTo>
                  <a:pt x="1460" y="152"/>
                </a:lnTo>
                <a:lnTo>
                  <a:pt x="1476" y="165"/>
                </a:lnTo>
                <a:lnTo>
                  <a:pt x="1492" y="172"/>
                </a:lnTo>
                <a:lnTo>
                  <a:pt x="1508" y="185"/>
                </a:lnTo>
                <a:lnTo>
                  <a:pt x="1524" y="198"/>
                </a:lnTo>
                <a:lnTo>
                  <a:pt x="1540" y="205"/>
                </a:lnTo>
                <a:lnTo>
                  <a:pt x="1556" y="211"/>
                </a:lnTo>
                <a:lnTo>
                  <a:pt x="1580" y="218"/>
                </a:lnTo>
                <a:lnTo>
                  <a:pt x="1596" y="225"/>
                </a:lnTo>
                <a:lnTo>
                  <a:pt x="1612" y="231"/>
                </a:lnTo>
                <a:lnTo>
                  <a:pt x="1627" y="231"/>
                </a:lnTo>
                <a:lnTo>
                  <a:pt x="1651" y="231"/>
                </a:lnTo>
                <a:lnTo>
                  <a:pt x="1667" y="231"/>
                </a:lnTo>
                <a:lnTo>
                  <a:pt x="1675" y="218"/>
                </a:lnTo>
                <a:lnTo>
                  <a:pt x="1683" y="205"/>
                </a:lnTo>
                <a:lnTo>
                  <a:pt x="1691" y="198"/>
                </a:lnTo>
                <a:lnTo>
                  <a:pt x="1699" y="192"/>
                </a:lnTo>
                <a:lnTo>
                  <a:pt x="1707" y="185"/>
                </a:lnTo>
                <a:lnTo>
                  <a:pt x="1715" y="185"/>
                </a:lnTo>
                <a:lnTo>
                  <a:pt x="1731" y="178"/>
                </a:lnTo>
                <a:lnTo>
                  <a:pt x="1739" y="178"/>
                </a:lnTo>
                <a:lnTo>
                  <a:pt x="1755" y="185"/>
                </a:lnTo>
                <a:lnTo>
                  <a:pt x="1771" y="198"/>
                </a:lnTo>
                <a:lnTo>
                  <a:pt x="1779" y="211"/>
                </a:lnTo>
                <a:lnTo>
                  <a:pt x="1795" y="225"/>
                </a:lnTo>
                <a:lnTo>
                  <a:pt x="1803" y="238"/>
                </a:lnTo>
                <a:lnTo>
                  <a:pt x="1819" y="258"/>
                </a:lnTo>
                <a:lnTo>
                  <a:pt x="1827" y="271"/>
                </a:lnTo>
                <a:lnTo>
                  <a:pt x="1835" y="297"/>
                </a:lnTo>
                <a:lnTo>
                  <a:pt x="1851" y="330"/>
                </a:lnTo>
                <a:lnTo>
                  <a:pt x="1875" y="350"/>
                </a:lnTo>
                <a:lnTo>
                  <a:pt x="1883" y="363"/>
                </a:lnTo>
                <a:lnTo>
                  <a:pt x="1899" y="370"/>
                </a:lnTo>
                <a:lnTo>
                  <a:pt x="1915" y="370"/>
                </a:lnTo>
                <a:lnTo>
                  <a:pt x="1931" y="370"/>
                </a:lnTo>
                <a:lnTo>
                  <a:pt x="1955" y="370"/>
                </a:lnTo>
                <a:lnTo>
                  <a:pt x="1971" y="357"/>
                </a:lnTo>
                <a:lnTo>
                  <a:pt x="2154" y="304"/>
                </a:lnTo>
                <a:lnTo>
                  <a:pt x="2170" y="317"/>
                </a:lnTo>
                <a:lnTo>
                  <a:pt x="2186" y="337"/>
                </a:lnTo>
                <a:lnTo>
                  <a:pt x="2202" y="357"/>
                </a:lnTo>
                <a:lnTo>
                  <a:pt x="2210" y="383"/>
                </a:lnTo>
                <a:lnTo>
                  <a:pt x="2226" y="409"/>
                </a:lnTo>
                <a:lnTo>
                  <a:pt x="2242" y="436"/>
                </a:lnTo>
                <a:lnTo>
                  <a:pt x="2258" y="462"/>
                </a:lnTo>
                <a:lnTo>
                  <a:pt x="2274" y="482"/>
                </a:lnTo>
                <a:lnTo>
                  <a:pt x="2290" y="489"/>
                </a:lnTo>
                <a:lnTo>
                  <a:pt x="2306" y="495"/>
                </a:lnTo>
                <a:lnTo>
                  <a:pt x="2330" y="495"/>
                </a:lnTo>
                <a:lnTo>
                  <a:pt x="2353" y="475"/>
                </a:lnTo>
                <a:lnTo>
                  <a:pt x="2361" y="469"/>
                </a:lnTo>
                <a:lnTo>
                  <a:pt x="2377" y="442"/>
                </a:lnTo>
                <a:lnTo>
                  <a:pt x="2385" y="423"/>
                </a:lnTo>
                <a:lnTo>
                  <a:pt x="2393" y="396"/>
                </a:lnTo>
                <a:lnTo>
                  <a:pt x="2401" y="370"/>
                </a:lnTo>
                <a:lnTo>
                  <a:pt x="2417" y="343"/>
                </a:lnTo>
                <a:lnTo>
                  <a:pt x="2425" y="317"/>
                </a:lnTo>
                <a:lnTo>
                  <a:pt x="2441" y="297"/>
                </a:lnTo>
                <a:lnTo>
                  <a:pt x="2449" y="291"/>
                </a:lnTo>
                <a:lnTo>
                  <a:pt x="2465" y="284"/>
                </a:lnTo>
                <a:lnTo>
                  <a:pt x="2481" y="284"/>
                </a:lnTo>
                <a:lnTo>
                  <a:pt x="2497" y="310"/>
                </a:lnTo>
                <a:lnTo>
                  <a:pt x="2505" y="317"/>
                </a:lnTo>
                <a:lnTo>
                  <a:pt x="2513" y="337"/>
                </a:lnTo>
                <a:lnTo>
                  <a:pt x="2537" y="363"/>
                </a:lnTo>
                <a:lnTo>
                  <a:pt x="2553" y="383"/>
                </a:lnTo>
                <a:lnTo>
                  <a:pt x="2569" y="409"/>
                </a:lnTo>
                <a:lnTo>
                  <a:pt x="2593" y="436"/>
                </a:lnTo>
                <a:lnTo>
                  <a:pt x="2609" y="456"/>
                </a:lnTo>
                <a:lnTo>
                  <a:pt x="2633" y="469"/>
                </a:lnTo>
                <a:lnTo>
                  <a:pt x="2649" y="469"/>
                </a:lnTo>
                <a:lnTo>
                  <a:pt x="2657" y="469"/>
                </a:lnTo>
                <a:lnTo>
                  <a:pt x="2665" y="462"/>
                </a:lnTo>
                <a:lnTo>
                  <a:pt x="2665" y="456"/>
                </a:lnTo>
                <a:lnTo>
                  <a:pt x="2673" y="442"/>
                </a:lnTo>
                <a:lnTo>
                  <a:pt x="2673" y="423"/>
                </a:lnTo>
                <a:lnTo>
                  <a:pt x="2689" y="403"/>
                </a:lnTo>
                <a:lnTo>
                  <a:pt x="2705" y="403"/>
                </a:lnTo>
                <a:lnTo>
                  <a:pt x="2728" y="423"/>
                </a:lnTo>
                <a:lnTo>
                  <a:pt x="2736" y="436"/>
                </a:lnTo>
                <a:lnTo>
                  <a:pt x="2744" y="449"/>
                </a:lnTo>
                <a:lnTo>
                  <a:pt x="2760" y="469"/>
                </a:lnTo>
                <a:lnTo>
                  <a:pt x="2768" y="482"/>
                </a:lnTo>
                <a:lnTo>
                  <a:pt x="2776" y="502"/>
                </a:lnTo>
                <a:lnTo>
                  <a:pt x="2792" y="528"/>
                </a:lnTo>
                <a:lnTo>
                  <a:pt x="2800" y="548"/>
                </a:lnTo>
                <a:lnTo>
                  <a:pt x="2808" y="568"/>
                </a:lnTo>
                <a:lnTo>
                  <a:pt x="2816" y="594"/>
                </a:lnTo>
                <a:lnTo>
                  <a:pt x="2824" y="614"/>
                </a:lnTo>
                <a:lnTo>
                  <a:pt x="2832" y="641"/>
                </a:lnTo>
                <a:lnTo>
                  <a:pt x="2840" y="660"/>
                </a:lnTo>
                <a:lnTo>
                  <a:pt x="2848" y="680"/>
                </a:lnTo>
                <a:lnTo>
                  <a:pt x="2856" y="700"/>
                </a:lnTo>
                <a:lnTo>
                  <a:pt x="2864" y="720"/>
                </a:lnTo>
                <a:lnTo>
                  <a:pt x="2872" y="740"/>
                </a:lnTo>
                <a:lnTo>
                  <a:pt x="2880" y="753"/>
                </a:lnTo>
                <a:lnTo>
                  <a:pt x="2880" y="76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1941513"/>
            <a:ext cx="2595563" cy="1274762"/>
            <a:chOff x="1444" y="3060"/>
            <a:chExt cx="1635" cy="803"/>
          </a:xfrm>
        </p:grpSpPr>
        <p:sp>
          <p:nvSpPr>
            <p:cNvPr id="28690" name="Freeform 8"/>
            <p:cNvSpPr>
              <a:spLocks/>
            </p:cNvSpPr>
            <p:nvPr/>
          </p:nvSpPr>
          <p:spPr bwMode="auto">
            <a:xfrm>
              <a:off x="1444" y="3361"/>
              <a:ext cx="1635" cy="502"/>
            </a:xfrm>
            <a:custGeom>
              <a:avLst/>
              <a:gdLst>
                <a:gd name="T0" fmla="*/ 24 w 1635"/>
                <a:gd name="T1" fmla="*/ 496 h 502"/>
                <a:gd name="T2" fmla="*/ 56 w 1635"/>
                <a:gd name="T3" fmla="*/ 482 h 502"/>
                <a:gd name="T4" fmla="*/ 96 w 1635"/>
                <a:gd name="T5" fmla="*/ 469 h 502"/>
                <a:gd name="T6" fmla="*/ 128 w 1635"/>
                <a:gd name="T7" fmla="*/ 443 h 502"/>
                <a:gd name="T8" fmla="*/ 167 w 1635"/>
                <a:gd name="T9" fmla="*/ 423 h 502"/>
                <a:gd name="T10" fmla="*/ 199 w 1635"/>
                <a:gd name="T11" fmla="*/ 390 h 502"/>
                <a:gd name="T12" fmla="*/ 223 w 1635"/>
                <a:gd name="T13" fmla="*/ 364 h 502"/>
                <a:gd name="T14" fmla="*/ 255 w 1635"/>
                <a:gd name="T15" fmla="*/ 324 h 502"/>
                <a:gd name="T16" fmla="*/ 287 w 1635"/>
                <a:gd name="T17" fmla="*/ 291 h 502"/>
                <a:gd name="T18" fmla="*/ 311 w 1635"/>
                <a:gd name="T19" fmla="*/ 258 h 502"/>
                <a:gd name="T20" fmla="*/ 335 w 1635"/>
                <a:gd name="T21" fmla="*/ 218 h 502"/>
                <a:gd name="T22" fmla="*/ 367 w 1635"/>
                <a:gd name="T23" fmla="*/ 185 h 502"/>
                <a:gd name="T24" fmla="*/ 391 w 1635"/>
                <a:gd name="T25" fmla="*/ 152 h 502"/>
                <a:gd name="T26" fmla="*/ 415 w 1635"/>
                <a:gd name="T27" fmla="*/ 119 h 502"/>
                <a:gd name="T28" fmla="*/ 447 w 1635"/>
                <a:gd name="T29" fmla="*/ 86 h 502"/>
                <a:gd name="T30" fmla="*/ 487 w 1635"/>
                <a:gd name="T31" fmla="*/ 47 h 502"/>
                <a:gd name="T32" fmla="*/ 534 w 1635"/>
                <a:gd name="T33" fmla="*/ 14 h 502"/>
                <a:gd name="T34" fmla="*/ 598 w 1635"/>
                <a:gd name="T35" fmla="*/ 0 h 502"/>
                <a:gd name="T36" fmla="*/ 638 w 1635"/>
                <a:gd name="T37" fmla="*/ 14 h 502"/>
                <a:gd name="T38" fmla="*/ 678 w 1635"/>
                <a:gd name="T39" fmla="*/ 33 h 502"/>
                <a:gd name="T40" fmla="*/ 710 w 1635"/>
                <a:gd name="T41" fmla="*/ 53 h 502"/>
                <a:gd name="T42" fmla="*/ 750 w 1635"/>
                <a:gd name="T43" fmla="*/ 99 h 502"/>
                <a:gd name="T44" fmla="*/ 806 w 1635"/>
                <a:gd name="T45" fmla="*/ 146 h 502"/>
                <a:gd name="T46" fmla="*/ 854 w 1635"/>
                <a:gd name="T47" fmla="*/ 198 h 502"/>
                <a:gd name="T48" fmla="*/ 901 w 1635"/>
                <a:gd name="T49" fmla="*/ 238 h 502"/>
                <a:gd name="T50" fmla="*/ 949 w 1635"/>
                <a:gd name="T51" fmla="*/ 278 h 502"/>
                <a:gd name="T52" fmla="*/ 997 w 1635"/>
                <a:gd name="T53" fmla="*/ 317 h 502"/>
                <a:gd name="T54" fmla="*/ 1053 w 1635"/>
                <a:gd name="T55" fmla="*/ 357 h 502"/>
                <a:gd name="T56" fmla="*/ 1101 w 1635"/>
                <a:gd name="T57" fmla="*/ 383 h 502"/>
                <a:gd name="T58" fmla="*/ 1157 w 1635"/>
                <a:gd name="T59" fmla="*/ 410 h 502"/>
                <a:gd name="T60" fmla="*/ 1205 w 1635"/>
                <a:gd name="T61" fmla="*/ 430 h 502"/>
                <a:gd name="T62" fmla="*/ 1237 w 1635"/>
                <a:gd name="T63" fmla="*/ 436 h 502"/>
                <a:gd name="T64" fmla="*/ 1268 w 1635"/>
                <a:gd name="T65" fmla="*/ 449 h 502"/>
                <a:gd name="T66" fmla="*/ 1300 w 1635"/>
                <a:gd name="T67" fmla="*/ 456 h 502"/>
                <a:gd name="T68" fmla="*/ 1340 w 1635"/>
                <a:gd name="T69" fmla="*/ 463 h 502"/>
                <a:gd name="T70" fmla="*/ 1380 w 1635"/>
                <a:gd name="T71" fmla="*/ 469 h 502"/>
                <a:gd name="T72" fmla="*/ 1420 w 1635"/>
                <a:gd name="T73" fmla="*/ 469 h 502"/>
                <a:gd name="T74" fmla="*/ 1452 w 1635"/>
                <a:gd name="T75" fmla="*/ 469 h 502"/>
                <a:gd name="T76" fmla="*/ 1492 w 1635"/>
                <a:gd name="T77" fmla="*/ 476 h 502"/>
                <a:gd name="T78" fmla="*/ 1532 w 1635"/>
                <a:gd name="T79" fmla="*/ 489 h 502"/>
                <a:gd name="T80" fmla="*/ 1572 w 1635"/>
                <a:gd name="T81" fmla="*/ 496 h 502"/>
                <a:gd name="T82" fmla="*/ 1612 w 1635"/>
                <a:gd name="T83" fmla="*/ 502 h 5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35"/>
                <a:gd name="T127" fmla="*/ 0 h 502"/>
                <a:gd name="T128" fmla="*/ 1635 w 1635"/>
                <a:gd name="T129" fmla="*/ 502 h 5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35" h="502">
                  <a:moveTo>
                    <a:pt x="0" y="496"/>
                  </a:moveTo>
                  <a:lnTo>
                    <a:pt x="24" y="496"/>
                  </a:lnTo>
                  <a:lnTo>
                    <a:pt x="40" y="489"/>
                  </a:lnTo>
                  <a:lnTo>
                    <a:pt x="56" y="482"/>
                  </a:lnTo>
                  <a:lnTo>
                    <a:pt x="80" y="476"/>
                  </a:lnTo>
                  <a:lnTo>
                    <a:pt x="96" y="469"/>
                  </a:lnTo>
                  <a:lnTo>
                    <a:pt x="112" y="456"/>
                  </a:lnTo>
                  <a:lnTo>
                    <a:pt x="128" y="443"/>
                  </a:lnTo>
                  <a:lnTo>
                    <a:pt x="152" y="436"/>
                  </a:lnTo>
                  <a:lnTo>
                    <a:pt x="167" y="423"/>
                  </a:lnTo>
                  <a:lnTo>
                    <a:pt x="183" y="410"/>
                  </a:lnTo>
                  <a:lnTo>
                    <a:pt x="199" y="390"/>
                  </a:lnTo>
                  <a:lnTo>
                    <a:pt x="207" y="377"/>
                  </a:lnTo>
                  <a:lnTo>
                    <a:pt x="223" y="364"/>
                  </a:lnTo>
                  <a:lnTo>
                    <a:pt x="239" y="344"/>
                  </a:lnTo>
                  <a:lnTo>
                    <a:pt x="255" y="324"/>
                  </a:lnTo>
                  <a:lnTo>
                    <a:pt x="271" y="311"/>
                  </a:lnTo>
                  <a:lnTo>
                    <a:pt x="287" y="291"/>
                  </a:lnTo>
                  <a:lnTo>
                    <a:pt x="295" y="271"/>
                  </a:lnTo>
                  <a:lnTo>
                    <a:pt x="311" y="258"/>
                  </a:lnTo>
                  <a:lnTo>
                    <a:pt x="327" y="238"/>
                  </a:lnTo>
                  <a:lnTo>
                    <a:pt x="335" y="218"/>
                  </a:lnTo>
                  <a:lnTo>
                    <a:pt x="351" y="198"/>
                  </a:lnTo>
                  <a:lnTo>
                    <a:pt x="367" y="185"/>
                  </a:lnTo>
                  <a:lnTo>
                    <a:pt x="375" y="165"/>
                  </a:lnTo>
                  <a:lnTo>
                    <a:pt x="391" y="152"/>
                  </a:lnTo>
                  <a:lnTo>
                    <a:pt x="407" y="132"/>
                  </a:lnTo>
                  <a:lnTo>
                    <a:pt x="415" y="119"/>
                  </a:lnTo>
                  <a:lnTo>
                    <a:pt x="431" y="99"/>
                  </a:lnTo>
                  <a:lnTo>
                    <a:pt x="447" y="86"/>
                  </a:lnTo>
                  <a:lnTo>
                    <a:pt x="455" y="73"/>
                  </a:lnTo>
                  <a:lnTo>
                    <a:pt x="487" y="47"/>
                  </a:lnTo>
                  <a:lnTo>
                    <a:pt x="511" y="27"/>
                  </a:lnTo>
                  <a:lnTo>
                    <a:pt x="534" y="14"/>
                  </a:lnTo>
                  <a:lnTo>
                    <a:pt x="566" y="7"/>
                  </a:lnTo>
                  <a:lnTo>
                    <a:pt x="598" y="0"/>
                  </a:lnTo>
                  <a:lnTo>
                    <a:pt x="630" y="7"/>
                  </a:lnTo>
                  <a:lnTo>
                    <a:pt x="638" y="14"/>
                  </a:lnTo>
                  <a:lnTo>
                    <a:pt x="654" y="20"/>
                  </a:lnTo>
                  <a:lnTo>
                    <a:pt x="678" y="33"/>
                  </a:lnTo>
                  <a:lnTo>
                    <a:pt x="694" y="40"/>
                  </a:lnTo>
                  <a:lnTo>
                    <a:pt x="710" y="53"/>
                  </a:lnTo>
                  <a:lnTo>
                    <a:pt x="726" y="73"/>
                  </a:lnTo>
                  <a:lnTo>
                    <a:pt x="750" y="99"/>
                  </a:lnTo>
                  <a:lnTo>
                    <a:pt x="774" y="126"/>
                  </a:lnTo>
                  <a:lnTo>
                    <a:pt x="806" y="146"/>
                  </a:lnTo>
                  <a:lnTo>
                    <a:pt x="830" y="172"/>
                  </a:lnTo>
                  <a:lnTo>
                    <a:pt x="854" y="198"/>
                  </a:lnTo>
                  <a:lnTo>
                    <a:pt x="878" y="218"/>
                  </a:lnTo>
                  <a:lnTo>
                    <a:pt x="901" y="238"/>
                  </a:lnTo>
                  <a:lnTo>
                    <a:pt x="925" y="258"/>
                  </a:lnTo>
                  <a:lnTo>
                    <a:pt x="949" y="278"/>
                  </a:lnTo>
                  <a:lnTo>
                    <a:pt x="973" y="298"/>
                  </a:lnTo>
                  <a:lnTo>
                    <a:pt x="997" y="317"/>
                  </a:lnTo>
                  <a:lnTo>
                    <a:pt x="1021" y="337"/>
                  </a:lnTo>
                  <a:lnTo>
                    <a:pt x="1053" y="357"/>
                  </a:lnTo>
                  <a:lnTo>
                    <a:pt x="1077" y="370"/>
                  </a:lnTo>
                  <a:lnTo>
                    <a:pt x="1101" y="383"/>
                  </a:lnTo>
                  <a:lnTo>
                    <a:pt x="1133" y="397"/>
                  </a:lnTo>
                  <a:lnTo>
                    <a:pt x="1157" y="410"/>
                  </a:lnTo>
                  <a:lnTo>
                    <a:pt x="1189" y="423"/>
                  </a:lnTo>
                  <a:lnTo>
                    <a:pt x="1205" y="430"/>
                  </a:lnTo>
                  <a:lnTo>
                    <a:pt x="1221" y="436"/>
                  </a:lnTo>
                  <a:lnTo>
                    <a:pt x="1237" y="436"/>
                  </a:lnTo>
                  <a:lnTo>
                    <a:pt x="1253" y="443"/>
                  </a:lnTo>
                  <a:lnTo>
                    <a:pt x="1268" y="449"/>
                  </a:lnTo>
                  <a:lnTo>
                    <a:pt x="1284" y="449"/>
                  </a:lnTo>
                  <a:lnTo>
                    <a:pt x="1300" y="456"/>
                  </a:lnTo>
                  <a:lnTo>
                    <a:pt x="1324" y="456"/>
                  </a:lnTo>
                  <a:lnTo>
                    <a:pt x="1340" y="463"/>
                  </a:lnTo>
                  <a:lnTo>
                    <a:pt x="1356" y="463"/>
                  </a:lnTo>
                  <a:lnTo>
                    <a:pt x="1380" y="469"/>
                  </a:lnTo>
                  <a:lnTo>
                    <a:pt x="1396" y="469"/>
                  </a:lnTo>
                  <a:lnTo>
                    <a:pt x="1420" y="469"/>
                  </a:lnTo>
                  <a:lnTo>
                    <a:pt x="1436" y="469"/>
                  </a:lnTo>
                  <a:lnTo>
                    <a:pt x="1452" y="469"/>
                  </a:lnTo>
                  <a:lnTo>
                    <a:pt x="1476" y="476"/>
                  </a:lnTo>
                  <a:lnTo>
                    <a:pt x="1492" y="476"/>
                  </a:lnTo>
                  <a:lnTo>
                    <a:pt x="1516" y="482"/>
                  </a:lnTo>
                  <a:lnTo>
                    <a:pt x="1532" y="489"/>
                  </a:lnTo>
                  <a:lnTo>
                    <a:pt x="1556" y="496"/>
                  </a:lnTo>
                  <a:lnTo>
                    <a:pt x="1572" y="496"/>
                  </a:lnTo>
                  <a:lnTo>
                    <a:pt x="1596" y="502"/>
                  </a:lnTo>
                  <a:lnTo>
                    <a:pt x="1612" y="502"/>
                  </a:lnTo>
                  <a:lnTo>
                    <a:pt x="1635" y="502"/>
                  </a:lnTo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Rectangle 9"/>
            <p:cNvSpPr>
              <a:spLocks noChangeArrowheads="1"/>
            </p:cNvSpPr>
            <p:nvPr/>
          </p:nvSpPr>
          <p:spPr bwMode="auto">
            <a:xfrm>
              <a:off x="1956" y="3060"/>
              <a:ext cx="17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0000CC"/>
                  </a:solidFill>
                </a:rPr>
                <a:t>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92300" y="990600"/>
            <a:ext cx="3479800" cy="2219325"/>
            <a:chOff x="1192" y="624"/>
            <a:chExt cx="2192" cy="1398"/>
          </a:xfrm>
        </p:grpSpPr>
        <p:sp>
          <p:nvSpPr>
            <p:cNvPr id="28688" name="Freeform 11"/>
            <p:cNvSpPr>
              <a:spLocks/>
            </p:cNvSpPr>
            <p:nvPr/>
          </p:nvSpPr>
          <p:spPr bwMode="auto">
            <a:xfrm>
              <a:off x="1192" y="884"/>
              <a:ext cx="2192" cy="1138"/>
            </a:xfrm>
            <a:custGeom>
              <a:avLst/>
              <a:gdLst>
                <a:gd name="T0" fmla="*/ 40 w 2192"/>
                <a:gd name="T1" fmla="*/ 1136 h 1138"/>
                <a:gd name="T2" fmla="*/ 104 w 2192"/>
                <a:gd name="T3" fmla="*/ 1129 h 1138"/>
                <a:gd name="T4" fmla="*/ 159 w 2192"/>
                <a:gd name="T5" fmla="*/ 1122 h 1138"/>
                <a:gd name="T6" fmla="*/ 223 w 2192"/>
                <a:gd name="T7" fmla="*/ 1109 h 1138"/>
                <a:gd name="T8" fmla="*/ 287 w 2192"/>
                <a:gd name="T9" fmla="*/ 1103 h 1138"/>
                <a:gd name="T10" fmla="*/ 343 w 2192"/>
                <a:gd name="T11" fmla="*/ 1083 h 1138"/>
                <a:gd name="T12" fmla="*/ 407 w 2192"/>
                <a:gd name="T13" fmla="*/ 1070 h 1138"/>
                <a:gd name="T14" fmla="*/ 463 w 2192"/>
                <a:gd name="T15" fmla="*/ 1050 h 1138"/>
                <a:gd name="T16" fmla="*/ 518 w 2192"/>
                <a:gd name="T17" fmla="*/ 1030 h 1138"/>
                <a:gd name="T18" fmla="*/ 574 w 2192"/>
                <a:gd name="T19" fmla="*/ 1004 h 1138"/>
                <a:gd name="T20" fmla="*/ 630 w 2192"/>
                <a:gd name="T21" fmla="*/ 977 h 1138"/>
                <a:gd name="T22" fmla="*/ 686 w 2192"/>
                <a:gd name="T23" fmla="*/ 951 h 1138"/>
                <a:gd name="T24" fmla="*/ 734 w 2192"/>
                <a:gd name="T25" fmla="*/ 918 h 1138"/>
                <a:gd name="T26" fmla="*/ 782 w 2192"/>
                <a:gd name="T27" fmla="*/ 885 h 1138"/>
                <a:gd name="T28" fmla="*/ 822 w 2192"/>
                <a:gd name="T29" fmla="*/ 852 h 1138"/>
                <a:gd name="T30" fmla="*/ 861 w 2192"/>
                <a:gd name="T31" fmla="*/ 812 h 1138"/>
                <a:gd name="T32" fmla="*/ 901 w 2192"/>
                <a:gd name="T33" fmla="*/ 772 h 1138"/>
                <a:gd name="T34" fmla="*/ 941 w 2192"/>
                <a:gd name="T35" fmla="*/ 720 h 1138"/>
                <a:gd name="T36" fmla="*/ 973 w 2192"/>
                <a:gd name="T37" fmla="*/ 654 h 1138"/>
                <a:gd name="T38" fmla="*/ 1013 w 2192"/>
                <a:gd name="T39" fmla="*/ 588 h 1138"/>
                <a:gd name="T40" fmla="*/ 1053 w 2192"/>
                <a:gd name="T41" fmla="*/ 508 h 1138"/>
                <a:gd name="T42" fmla="*/ 1093 w 2192"/>
                <a:gd name="T43" fmla="*/ 436 h 1138"/>
                <a:gd name="T44" fmla="*/ 1133 w 2192"/>
                <a:gd name="T45" fmla="*/ 357 h 1138"/>
                <a:gd name="T46" fmla="*/ 1165 w 2192"/>
                <a:gd name="T47" fmla="*/ 284 h 1138"/>
                <a:gd name="T48" fmla="*/ 1205 w 2192"/>
                <a:gd name="T49" fmla="*/ 211 h 1138"/>
                <a:gd name="T50" fmla="*/ 1236 w 2192"/>
                <a:gd name="T51" fmla="*/ 145 h 1138"/>
                <a:gd name="T52" fmla="*/ 1268 w 2192"/>
                <a:gd name="T53" fmla="*/ 92 h 1138"/>
                <a:gd name="T54" fmla="*/ 1300 w 2192"/>
                <a:gd name="T55" fmla="*/ 46 h 1138"/>
                <a:gd name="T56" fmla="*/ 1348 w 2192"/>
                <a:gd name="T57" fmla="*/ 0 h 1138"/>
                <a:gd name="T58" fmla="*/ 1388 w 2192"/>
                <a:gd name="T59" fmla="*/ 7 h 1138"/>
                <a:gd name="T60" fmla="*/ 1404 w 2192"/>
                <a:gd name="T61" fmla="*/ 33 h 1138"/>
                <a:gd name="T62" fmla="*/ 1428 w 2192"/>
                <a:gd name="T63" fmla="*/ 79 h 1138"/>
                <a:gd name="T64" fmla="*/ 1444 w 2192"/>
                <a:gd name="T65" fmla="*/ 132 h 1138"/>
                <a:gd name="T66" fmla="*/ 1460 w 2192"/>
                <a:gd name="T67" fmla="*/ 185 h 1138"/>
                <a:gd name="T68" fmla="*/ 1468 w 2192"/>
                <a:gd name="T69" fmla="*/ 238 h 1138"/>
                <a:gd name="T70" fmla="*/ 1484 w 2192"/>
                <a:gd name="T71" fmla="*/ 291 h 1138"/>
                <a:gd name="T72" fmla="*/ 1492 w 2192"/>
                <a:gd name="T73" fmla="*/ 337 h 1138"/>
                <a:gd name="T74" fmla="*/ 1500 w 2192"/>
                <a:gd name="T75" fmla="*/ 390 h 1138"/>
                <a:gd name="T76" fmla="*/ 1516 w 2192"/>
                <a:gd name="T77" fmla="*/ 436 h 1138"/>
                <a:gd name="T78" fmla="*/ 1524 w 2192"/>
                <a:gd name="T79" fmla="*/ 489 h 1138"/>
                <a:gd name="T80" fmla="*/ 1540 w 2192"/>
                <a:gd name="T81" fmla="*/ 535 h 1138"/>
                <a:gd name="T82" fmla="*/ 1556 w 2192"/>
                <a:gd name="T83" fmla="*/ 581 h 1138"/>
                <a:gd name="T84" fmla="*/ 1572 w 2192"/>
                <a:gd name="T85" fmla="*/ 634 h 1138"/>
                <a:gd name="T86" fmla="*/ 1595 w 2192"/>
                <a:gd name="T87" fmla="*/ 680 h 1138"/>
                <a:gd name="T88" fmla="*/ 1627 w 2192"/>
                <a:gd name="T89" fmla="*/ 726 h 1138"/>
                <a:gd name="T90" fmla="*/ 1659 w 2192"/>
                <a:gd name="T91" fmla="*/ 772 h 1138"/>
                <a:gd name="T92" fmla="*/ 1699 w 2192"/>
                <a:gd name="T93" fmla="*/ 819 h 1138"/>
                <a:gd name="T94" fmla="*/ 1755 w 2192"/>
                <a:gd name="T95" fmla="*/ 871 h 1138"/>
                <a:gd name="T96" fmla="*/ 1811 w 2192"/>
                <a:gd name="T97" fmla="*/ 924 h 1138"/>
                <a:gd name="T98" fmla="*/ 1859 w 2192"/>
                <a:gd name="T99" fmla="*/ 977 h 1138"/>
                <a:gd name="T100" fmla="*/ 1915 w 2192"/>
                <a:gd name="T101" fmla="*/ 1023 h 1138"/>
                <a:gd name="T102" fmla="*/ 1978 w 2192"/>
                <a:gd name="T103" fmla="*/ 1070 h 1138"/>
                <a:gd name="T104" fmla="*/ 2093 w 2192"/>
                <a:gd name="T105" fmla="*/ 1126 h 1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138"/>
                <a:gd name="T161" fmla="*/ 2192 w 2192"/>
                <a:gd name="T162" fmla="*/ 1138 h 1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138">
                  <a:moveTo>
                    <a:pt x="0" y="1136"/>
                  </a:moveTo>
                  <a:lnTo>
                    <a:pt x="24" y="1136"/>
                  </a:lnTo>
                  <a:lnTo>
                    <a:pt x="40" y="1136"/>
                  </a:lnTo>
                  <a:lnTo>
                    <a:pt x="64" y="1129"/>
                  </a:lnTo>
                  <a:lnTo>
                    <a:pt x="80" y="1129"/>
                  </a:lnTo>
                  <a:lnTo>
                    <a:pt x="104" y="1129"/>
                  </a:lnTo>
                  <a:lnTo>
                    <a:pt x="120" y="1129"/>
                  </a:lnTo>
                  <a:lnTo>
                    <a:pt x="143" y="1122"/>
                  </a:lnTo>
                  <a:lnTo>
                    <a:pt x="159" y="1122"/>
                  </a:lnTo>
                  <a:lnTo>
                    <a:pt x="183" y="1116"/>
                  </a:lnTo>
                  <a:lnTo>
                    <a:pt x="199" y="1116"/>
                  </a:lnTo>
                  <a:lnTo>
                    <a:pt x="223" y="1109"/>
                  </a:lnTo>
                  <a:lnTo>
                    <a:pt x="247" y="1109"/>
                  </a:lnTo>
                  <a:lnTo>
                    <a:pt x="263" y="1103"/>
                  </a:lnTo>
                  <a:lnTo>
                    <a:pt x="287" y="1103"/>
                  </a:lnTo>
                  <a:lnTo>
                    <a:pt x="303" y="1096"/>
                  </a:lnTo>
                  <a:lnTo>
                    <a:pt x="327" y="1089"/>
                  </a:lnTo>
                  <a:lnTo>
                    <a:pt x="343" y="1083"/>
                  </a:lnTo>
                  <a:lnTo>
                    <a:pt x="367" y="1083"/>
                  </a:lnTo>
                  <a:lnTo>
                    <a:pt x="383" y="1076"/>
                  </a:lnTo>
                  <a:lnTo>
                    <a:pt x="407" y="1070"/>
                  </a:lnTo>
                  <a:lnTo>
                    <a:pt x="423" y="1063"/>
                  </a:lnTo>
                  <a:lnTo>
                    <a:pt x="447" y="1056"/>
                  </a:lnTo>
                  <a:lnTo>
                    <a:pt x="463" y="1050"/>
                  </a:lnTo>
                  <a:lnTo>
                    <a:pt x="487" y="1043"/>
                  </a:lnTo>
                  <a:lnTo>
                    <a:pt x="502" y="1037"/>
                  </a:lnTo>
                  <a:lnTo>
                    <a:pt x="518" y="1030"/>
                  </a:lnTo>
                  <a:lnTo>
                    <a:pt x="542" y="1023"/>
                  </a:lnTo>
                  <a:lnTo>
                    <a:pt x="558" y="1017"/>
                  </a:lnTo>
                  <a:lnTo>
                    <a:pt x="574" y="1004"/>
                  </a:lnTo>
                  <a:lnTo>
                    <a:pt x="598" y="997"/>
                  </a:lnTo>
                  <a:lnTo>
                    <a:pt x="614" y="990"/>
                  </a:lnTo>
                  <a:lnTo>
                    <a:pt x="630" y="977"/>
                  </a:lnTo>
                  <a:lnTo>
                    <a:pt x="646" y="971"/>
                  </a:lnTo>
                  <a:lnTo>
                    <a:pt x="670" y="964"/>
                  </a:lnTo>
                  <a:lnTo>
                    <a:pt x="686" y="951"/>
                  </a:lnTo>
                  <a:lnTo>
                    <a:pt x="702" y="944"/>
                  </a:lnTo>
                  <a:lnTo>
                    <a:pt x="718" y="931"/>
                  </a:lnTo>
                  <a:lnTo>
                    <a:pt x="734" y="918"/>
                  </a:lnTo>
                  <a:lnTo>
                    <a:pt x="750" y="911"/>
                  </a:lnTo>
                  <a:lnTo>
                    <a:pt x="766" y="898"/>
                  </a:lnTo>
                  <a:lnTo>
                    <a:pt x="782" y="885"/>
                  </a:lnTo>
                  <a:lnTo>
                    <a:pt x="798" y="878"/>
                  </a:lnTo>
                  <a:lnTo>
                    <a:pt x="814" y="865"/>
                  </a:lnTo>
                  <a:lnTo>
                    <a:pt x="822" y="852"/>
                  </a:lnTo>
                  <a:lnTo>
                    <a:pt x="838" y="838"/>
                  </a:lnTo>
                  <a:lnTo>
                    <a:pt x="854" y="825"/>
                  </a:lnTo>
                  <a:lnTo>
                    <a:pt x="861" y="812"/>
                  </a:lnTo>
                  <a:lnTo>
                    <a:pt x="877" y="799"/>
                  </a:lnTo>
                  <a:lnTo>
                    <a:pt x="885" y="786"/>
                  </a:lnTo>
                  <a:lnTo>
                    <a:pt x="901" y="772"/>
                  </a:lnTo>
                  <a:lnTo>
                    <a:pt x="917" y="753"/>
                  </a:lnTo>
                  <a:lnTo>
                    <a:pt x="925" y="739"/>
                  </a:lnTo>
                  <a:lnTo>
                    <a:pt x="941" y="720"/>
                  </a:lnTo>
                  <a:lnTo>
                    <a:pt x="949" y="700"/>
                  </a:lnTo>
                  <a:lnTo>
                    <a:pt x="965" y="680"/>
                  </a:lnTo>
                  <a:lnTo>
                    <a:pt x="973" y="654"/>
                  </a:lnTo>
                  <a:lnTo>
                    <a:pt x="989" y="634"/>
                  </a:lnTo>
                  <a:lnTo>
                    <a:pt x="1005" y="607"/>
                  </a:lnTo>
                  <a:lnTo>
                    <a:pt x="1013" y="588"/>
                  </a:lnTo>
                  <a:lnTo>
                    <a:pt x="1029" y="561"/>
                  </a:lnTo>
                  <a:lnTo>
                    <a:pt x="1037" y="535"/>
                  </a:lnTo>
                  <a:lnTo>
                    <a:pt x="1053" y="508"/>
                  </a:lnTo>
                  <a:lnTo>
                    <a:pt x="1069" y="489"/>
                  </a:lnTo>
                  <a:lnTo>
                    <a:pt x="1077" y="462"/>
                  </a:lnTo>
                  <a:lnTo>
                    <a:pt x="1093" y="436"/>
                  </a:lnTo>
                  <a:lnTo>
                    <a:pt x="1101" y="409"/>
                  </a:lnTo>
                  <a:lnTo>
                    <a:pt x="1117" y="383"/>
                  </a:lnTo>
                  <a:lnTo>
                    <a:pt x="1133" y="357"/>
                  </a:lnTo>
                  <a:lnTo>
                    <a:pt x="1141" y="330"/>
                  </a:lnTo>
                  <a:lnTo>
                    <a:pt x="1157" y="304"/>
                  </a:lnTo>
                  <a:lnTo>
                    <a:pt x="1165" y="284"/>
                  </a:lnTo>
                  <a:lnTo>
                    <a:pt x="1181" y="257"/>
                  </a:lnTo>
                  <a:lnTo>
                    <a:pt x="1189" y="231"/>
                  </a:lnTo>
                  <a:lnTo>
                    <a:pt x="1205" y="211"/>
                  </a:lnTo>
                  <a:lnTo>
                    <a:pt x="1213" y="191"/>
                  </a:lnTo>
                  <a:lnTo>
                    <a:pt x="1228" y="165"/>
                  </a:lnTo>
                  <a:lnTo>
                    <a:pt x="1236" y="145"/>
                  </a:lnTo>
                  <a:lnTo>
                    <a:pt x="1252" y="125"/>
                  </a:lnTo>
                  <a:lnTo>
                    <a:pt x="1260" y="106"/>
                  </a:lnTo>
                  <a:lnTo>
                    <a:pt x="1268" y="92"/>
                  </a:lnTo>
                  <a:lnTo>
                    <a:pt x="1284" y="73"/>
                  </a:lnTo>
                  <a:lnTo>
                    <a:pt x="1292" y="59"/>
                  </a:lnTo>
                  <a:lnTo>
                    <a:pt x="1300" y="46"/>
                  </a:lnTo>
                  <a:lnTo>
                    <a:pt x="1316" y="33"/>
                  </a:lnTo>
                  <a:lnTo>
                    <a:pt x="1332" y="13"/>
                  </a:lnTo>
                  <a:lnTo>
                    <a:pt x="1348" y="0"/>
                  </a:lnTo>
                  <a:lnTo>
                    <a:pt x="1364" y="0"/>
                  </a:lnTo>
                  <a:lnTo>
                    <a:pt x="1380" y="0"/>
                  </a:lnTo>
                  <a:lnTo>
                    <a:pt x="1388" y="7"/>
                  </a:lnTo>
                  <a:lnTo>
                    <a:pt x="1388" y="13"/>
                  </a:lnTo>
                  <a:lnTo>
                    <a:pt x="1396" y="20"/>
                  </a:lnTo>
                  <a:lnTo>
                    <a:pt x="1404" y="33"/>
                  </a:lnTo>
                  <a:lnTo>
                    <a:pt x="1412" y="46"/>
                  </a:lnTo>
                  <a:lnTo>
                    <a:pt x="1420" y="66"/>
                  </a:lnTo>
                  <a:lnTo>
                    <a:pt x="1428" y="79"/>
                  </a:lnTo>
                  <a:lnTo>
                    <a:pt x="1436" y="99"/>
                  </a:lnTo>
                  <a:lnTo>
                    <a:pt x="1436" y="119"/>
                  </a:lnTo>
                  <a:lnTo>
                    <a:pt x="1444" y="132"/>
                  </a:lnTo>
                  <a:lnTo>
                    <a:pt x="1452" y="152"/>
                  </a:lnTo>
                  <a:lnTo>
                    <a:pt x="1452" y="172"/>
                  </a:lnTo>
                  <a:lnTo>
                    <a:pt x="1460" y="185"/>
                  </a:lnTo>
                  <a:lnTo>
                    <a:pt x="1460" y="205"/>
                  </a:lnTo>
                  <a:lnTo>
                    <a:pt x="1468" y="218"/>
                  </a:lnTo>
                  <a:lnTo>
                    <a:pt x="1468" y="238"/>
                  </a:lnTo>
                  <a:lnTo>
                    <a:pt x="1476" y="251"/>
                  </a:lnTo>
                  <a:lnTo>
                    <a:pt x="1476" y="271"/>
                  </a:lnTo>
                  <a:lnTo>
                    <a:pt x="1484" y="291"/>
                  </a:lnTo>
                  <a:lnTo>
                    <a:pt x="1484" y="304"/>
                  </a:lnTo>
                  <a:lnTo>
                    <a:pt x="1492" y="324"/>
                  </a:lnTo>
                  <a:lnTo>
                    <a:pt x="1492" y="337"/>
                  </a:lnTo>
                  <a:lnTo>
                    <a:pt x="1492" y="357"/>
                  </a:lnTo>
                  <a:lnTo>
                    <a:pt x="1500" y="370"/>
                  </a:lnTo>
                  <a:lnTo>
                    <a:pt x="1500" y="390"/>
                  </a:lnTo>
                  <a:lnTo>
                    <a:pt x="1508" y="403"/>
                  </a:lnTo>
                  <a:lnTo>
                    <a:pt x="1508" y="423"/>
                  </a:lnTo>
                  <a:lnTo>
                    <a:pt x="1516" y="436"/>
                  </a:lnTo>
                  <a:lnTo>
                    <a:pt x="1516" y="456"/>
                  </a:lnTo>
                  <a:lnTo>
                    <a:pt x="1516" y="469"/>
                  </a:lnTo>
                  <a:lnTo>
                    <a:pt x="1524" y="489"/>
                  </a:lnTo>
                  <a:lnTo>
                    <a:pt x="1524" y="502"/>
                  </a:lnTo>
                  <a:lnTo>
                    <a:pt x="1532" y="522"/>
                  </a:lnTo>
                  <a:lnTo>
                    <a:pt x="1540" y="535"/>
                  </a:lnTo>
                  <a:lnTo>
                    <a:pt x="1540" y="548"/>
                  </a:lnTo>
                  <a:lnTo>
                    <a:pt x="1548" y="568"/>
                  </a:lnTo>
                  <a:lnTo>
                    <a:pt x="1556" y="581"/>
                  </a:lnTo>
                  <a:lnTo>
                    <a:pt x="1556" y="601"/>
                  </a:lnTo>
                  <a:lnTo>
                    <a:pt x="1564" y="614"/>
                  </a:lnTo>
                  <a:lnTo>
                    <a:pt x="1572" y="634"/>
                  </a:lnTo>
                  <a:lnTo>
                    <a:pt x="1580" y="647"/>
                  </a:lnTo>
                  <a:lnTo>
                    <a:pt x="1587" y="660"/>
                  </a:lnTo>
                  <a:lnTo>
                    <a:pt x="1595" y="680"/>
                  </a:lnTo>
                  <a:lnTo>
                    <a:pt x="1603" y="693"/>
                  </a:lnTo>
                  <a:lnTo>
                    <a:pt x="1611" y="706"/>
                  </a:lnTo>
                  <a:lnTo>
                    <a:pt x="1627" y="726"/>
                  </a:lnTo>
                  <a:lnTo>
                    <a:pt x="1635" y="739"/>
                  </a:lnTo>
                  <a:lnTo>
                    <a:pt x="1643" y="753"/>
                  </a:lnTo>
                  <a:lnTo>
                    <a:pt x="1659" y="772"/>
                  </a:lnTo>
                  <a:lnTo>
                    <a:pt x="1675" y="786"/>
                  </a:lnTo>
                  <a:lnTo>
                    <a:pt x="1683" y="799"/>
                  </a:lnTo>
                  <a:lnTo>
                    <a:pt x="1699" y="819"/>
                  </a:lnTo>
                  <a:lnTo>
                    <a:pt x="1715" y="832"/>
                  </a:lnTo>
                  <a:lnTo>
                    <a:pt x="1731" y="852"/>
                  </a:lnTo>
                  <a:lnTo>
                    <a:pt x="1755" y="871"/>
                  </a:lnTo>
                  <a:lnTo>
                    <a:pt x="1771" y="885"/>
                  </a:lnTo>
                  <a:lnTo>
                    <a:pt x="1787" y="905"/>
                  </a:lnTo>
                  <a:lnTo>
                    <a:pt x="1811" y="924"/>
                  </a:lnTo>
                  <a:lnTo>
                    <a:pt x="1827" y="938"/>
                  </a:lnTo>
                  <a:lnTo>
                    <a:pt x="1843" y="957"/>
                  </a:lnTo>
                  <a:lnTo>
                    <a:pt x="1859" y="977"/>
                  </a:lnTo>
                  <a:lnTo>
                    <a:pt x="1883" y="990"/>
                  </a:lnTo>
                  <a:lnTo>
                    <a:pt x="1899" y="1010"/>
                  </a:lnTo>
                  <a:lnTo>
                    <a:pt x="1915" y="1023"/>
                  </a:lnTo>
                  <a:lnTo>
                    <a:pt x="1939" y="1037"/>
                  </a:lnTo>
                  <a:lnTo>
                    <a:pt x="1954" y="1056"/>
                  </a:lnTo>
                  <a:lnTo>
                    <a:pt x="1978" y="1070"/>
                  </a:lnTo>
                  <a:lnTo>
                    <a:pt x="1994" y="1083"/>
                  </a:lnTo>
                  <a:lnTo>
                    <a:pt x="2018" y="1096"/>
                  </a:lnTo>
                  <a:lnTo>
                    <a:pt x="2093" y="1126"/>
                  </a:lnTo>
                  <a:lnTo>
                    <a:pt x="2192" y="1138"/>
                  </a:lnTo>
                </a:path>
              </a:pathLst>
            </a:custGeom>
            <a:noFill/>
            <a:ln w="508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Rectangle 12"/>
            <p:cNvSpPr>
              <a:spLocks noChangeArrowheads="1"/>
            </p:cNvSpPr>
            <p:nvPr/>
          </p:nvSpPr>
          <p:spPr bwMode="auto">
            <a:xfrm>
              <a:off x="2492" y="624"/>
              <a:ext cx="20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00CC00"/>
                  </a:solidFill>
                </a:rPr>
                <a:t>M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59013" y="990600"/>
            <a:ext cx="3951287" cy="2227263"/>
            <a:chOff x="1423" y="624"/>
            <a:chExt cx="2489" cy="1403"/>
          </a:xfrm>
        </p:grpSpPr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1423" y="947"/>
              <a:ext cx="2489" cy="1080"/>
            </a:xfrm>
            <a:custGeom>
              <a:avLst/>
              <a:gdLst>
                <a:gd name="T0" fmla="*/ 48 w 2489"/>
                <a:gd name="T1" fmla="*/ 1080 h 1080"/>
                <a:gd name="T2" fmla="*/ 112 w 2489"/>
                <a:gd name="T3" fmla="*/ 1080 h 1080"/>
                <a:gd name="T4" fmla="*/ 176 w 2489"/>
                <a:gd name="T5" fmla="*/ 1080 h 1080"/>
                <a:gd name="T6" fmla="*/ 240 w 2489"/>
                <a:gd name="T7" fmla="*/ 1075 h 1080"/>
                <a:gd name="T8" fmla="*/ 303 w 2489"/>
                <a:gd name="T9" fmla="*/ 1068 h 1080"/>
                <a:gd name="T10" fmla="*/ 367 w 2489"/>
                <a:gd name="T11" fmla="*/ 1062 h 1080"/>
                <a:gd name="T12" fmla="*/ 431 w 2489"/>
                <a:gd name="T13" fmla="*/ 1050 h 1080"/>
                <a:gd name="T14" fmla="*/ 487 w 2489"/>
                <a:gd name="T15" fmla="*/ 1031 h 1080"/>
                <a:gd name="T16" fmla="*/ 551 w 2489"/>
                <a:gd name="T17" fmla="*/ 1019 h 1080"/>
                <a:gd name="T18" fmla="*/ 607 w 2489"/>
                <a:gd name="T19" fmla="*/ 995 h 1080"/>
                <a:gd name="T20" fmla="*/ 662 w 2489"/>
                <a:gd name="T21" fmla="*/ 976 h 1080"/>
                <a:gd name="T22" fmla="*/ 718 w 2489"/>
                <a:gd name="T23" fmla="*/ 952 h 1080"/>
                <a:gd name="T24" fmla="*/ 774 w 2489"/>
                <a:gd name="T25" fmla="*/ 927 h 1080"/>
                <a:gd name="T26" fmla="*/ 830 w 2489"/>
                <a:gd name="T27" fmla="*/ 903 h 1080"/>
                <a:gd name="T28" fmla="*/ 886 w 2489"/>
                <a:gd name="T29" fmla="*/ 872 h 1080"/>
                <a:gd name="T30" fmla="*/ 942 w 2489"/>
                <a:gd name="T31" fmla="*/ 841 h 1080"/>
                <a:gd name="T32" fmla="*/ 997 w 2489"/>
                <a:gd name="T33" fmla="*/ 804 h 1080"/>
                <a:gd name="T34" fmla="*/ 1045 w 2489"/>
                <a:gd name="T35" fmla="*/ 749 h 1080"/>
                <a:gd name="T36" fmla="*/ 1101 w 2489"/>
                <a:gd name="T37" fmla="*/ 688 h 1080"/>
                <a:gd name="T38" fmla="*/ 1133 w 2489"/>
                <a:gd name="T39" fmla="*/ 639 h 1080"/>
                <a:gd name="T40" fmla="*/ 1157 w 2489"/>
                <a:gd name="T41" fmla="*/ 602 h 1080"/>
                <a:gd name="T42" fmla="*/ 1181 w 2489"/>
                <a:gd name="T43" fmla="*/ 565 h 1080"/>
                <a:gd name="T44" fmla="*/ 1197 w 2489"/>
                <a:gd name="T45" fmla="*/ 522 h 1080"/>
                <a:gd name="T46" fmla="*/ 1221 w 2489"/>
                <a:gd name="T47" fmla="*/ 479 h 1080"/>
                <a:gd name="T48" fmla="*/ 1245 w 2489"/>
                <a:gd name="T49" fmla="*/ 443 h 1080"/>
                <a:gd name="T50" fmla="*/ 1261 w 2489"/>
                <a:gd name="T51" fmla="*/ 399 h 1080"/>
                <a:gd name="T52" fmla="*/ 1285 w 2489"/>
                <a:gd name="T53" fmla="*/ 356 h 1080"/>
                <a:gd name="T54" fmla="*/ 1301 w 2489"/>
                <a:gd name="T55" fmla="*/ 320 h 1080"/>
                <a:gd name="T56" fmla="*/ 1317 w 2489"/>
                <a:gd name="T57" fmla="*/ 276 h 1080"/>
                <a:gd name="T58" fmla="*/ 1333 w 2489"/>
                <a:gd name="T59" fmla="*/ 240 h 1080"/>
                <a:gd name="T60" fmla="*/ 1356 w 2489"/>
                <a:gd name="T61" fmla="*/ 203 h 1080"/>
                <a:gd name="T62" fmla="*/ 1380 w 2489"/>
                <a:gd name="T63" fmla="*/ 148 h 1080"/>
                <a:gd name="T64" fmla="*/ 1412 w 2489"/>
                <a:gd name="T65" fmla="*/ 92 h 1080"/>
                <a:gd name="T66" fmla="*/ 1444 w 2489"/>
                <a:gd name="T67" fmla="*/ 43 h 1080"/>
                <a:gd name="T68" fmla="*/ 1500 w 2489"/>
                <a:gd name="T69" fmla="*/ 0 h 1080"/>
                <a:gd name="T70" fmla="*/ 1532 w 2489"/>
                <a:gd name="T71" fmla="*/ 12 h 1080"/>
                <a:gd name="T72" fmla="*/ 1564 w 2489"/>
                <a:gd name="T73" fmla="*/ 43 h 1080"/>
                <a:gd name="T74" fmla="*/ 1596 w 2489"/>
                <a:gd name="T75" fmla="*/ 104 h 1080"/>
                <a:gd name="T76" fmla="*/ 1620 w 2489"/>
                <a:gd name="T77" fmla="*/ 172 h 1080"/>
                <a:gd name="T78" fmla="*/ 1652 w 2489"/>
                <a:gd name="T79" fmla="*/ 240 h 1080"/>
                <a:gd name="T80" fmla="*/ 1676 w 2489"/>
                <a:gd name="T81" fmla="*/ 313 h 1080"/>
                <a:gd name="T82" fmla="*/ 1700 w 2489"/>
                <a:gd name="T83" fmla="*/ 387 h 1080"/>
                <a:gd name="T84" fmla="*/ 1723 w 2489"/>
                <a:gd name="T85" fmla="*/ 460 h 1080"/>
                <a:gd name="T86" fmla="*/ 1747 w 2489"/>
                <a:gd name="T87" fmla="*/ 535 h 1080"/>
                <a:gd name="T88" fmla="*/ 1771 w 2489"/>
                <a:gd name="T89" fmla="*/ 608 h 1080"/>
                <a:gd name="T90" fmla="*/ 1803 w 2489"/>
                <a:gd name="T91" fmla="*/ 675 h 1080"/>
                <a:gd name="T92" fmla="*/ 1835 w 2489"/>
                <a:gd name="T93" fmla="*/ 743 h 1080"/>
                <a:gd name="T94" fmla="*/ 1875 w 2489"/>
                <a:gd name="T95" fmla="*/ 804 h 1080"/>
                <a:gd name="T96" fmla="*/ 1915 w 2489"/>
                <a:gd name="T97" fmla="*/ 866 h 1080"/>
                <a:gd name="T98" fmla="*/ 1963 w 2489"/>
                <a:gd name="T99" fmla="*/ 921 h 1080"/>
                <a:gd name="T100" fmla="*/ 2019 w 2489"/>
                <a:gd name="T101" fmla="*/ 970 h 1080"/>
                <a:gd name="T102" fmla="*/ 2090 w 2489"/>
                <a:gd name="T103" fmla="*/ 1013 h 1080"/>
                <a:gd name="T104" fmla="*/ 2162 w 2489"/>
                <a:gd name="T105" fmla="*/ 1050 h 1080"/>
                <a:gd name="T106" fmla="*/ 2242 w 2489"/>
                <a:gd name="T107" fmla="*/ 1080 h 1080"/>
                <a:gd name="T108" fmla="*/ 2338 w 2489"/>
                <a:gd name="T109" fmla="*/ 1080 h 1080"/>
                <a:gd name="T110" fmla="*/ 2426 w 2489"/>
                <a:gd name="T111" fmla="*/ 1080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9"/>
                <a:gd name="T169" fmla="*/ 0 h 1080"/>
                <a:gd name="T170" fmla="*/ 2489 w 2489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9" h="1080">
                  <a:moveTo>
                    <a:pt x="0" y="1080"/>
                  </a:moveTo>
                  <a:lnTo>
                    <a:pt x="24" y="1080"/>
                  </a:lnTo>
                  <a:lnTo>
                    <a:pt x="48" y="1080"/>
                  </a:lnTo>
                  <a:lnTo>
                    <a:pt x="72" y="1080"/>
                  </a:lnTo>
                  <a:lnTo>
                    <a:pt x="88" y="1080"/>
                  </a:lnTo>
                  <a:lnTo>
                    <a:pt x="112" y="1080"/>
                  </a:lnTo>
                  <a:lnTo>
                    <a:pt x="136" y="1080"/>
                  </a:lnTo>
                  <a:lnTo>
                    <a:pt x="160" y="1080"/>
                  </a:lnTo>
                  <a:lnTo>
                    <a:pt x="176" y="1080"/>
                  </a:lnTo>
                  <a:lnTo>
                    <a:pt x="200" y="1080"/>
                  </a:lnTo>
                  <a:lnTo>
                    <a:pt x="224" y="1080"/>
                  </a:lnTo>
                  <a:lnTo>
                    <a:pt x="240" y="1075"/>
                  </a:lnTo>
                  <a:lnTo>
                    <a:pt x="263" y="1075"/>
                  </a:lnTo>
                  <a:lnTo>
                    <a:pt x="287" y="1075"/>
                  </a:lnTo>
                  <a:lnTo>
                    <a:pt x="303" y="1068"/>
                  </a:lnTo>
                  <a:lnTo>
                    <a:pt x="327" y="1068"/>
                  </a:lnTo>
                  <a:lnTo>
                    <a:pt x="351" y="1062"/>
                  </a:lnTo>
                  <a:lnTo>
                    <a:pt x="367" y="1062"/>
                  </a:lnTo>
                  <a:lnTo>
                    <a:pt x="391" y="1056"/>
                  </a:lnTo>
                  <a:lnTo>
                    <a:pt x="407" y="1050"/>
                  </a:lnTo>
                  <a:lnTo>
                    <a:pt x="431" y="1050"/>
                  </a:lnTo>
                  <a:lnTo>
                    <a:pt x="447" y="1044"/>
                  </a:lnTo>
                  <a:lnTo>
                    <a:pt x="471" y="1038"/>
                  </a:lnTo>
                  <a:lnTo>
                    <a:pt x="487" y="1031"/>
                  </a:lnTo>
                  <a:lnTo>
                    <a:pt x="511" y="1026"/>
                  </a:lnTo>
                  <a:lnTo>
                    <a:pt x="527" y="1019"/>
                  </a:lnTo>
                  <a:lnTo>
                    <a:pt x="551" y="1019"/>
                  </a:lnTo>
                  <a:lnTo>
                    <a:pt x="567" y="1013"/>
                  </a:lnTo>
                  <a:lnTo>
                    <a:pt x="591" y="1007"/>
                  </a:lnTo>
                  <a:lnTo>
                    <a:pt x="607" y="995"/>
                  </a:lnTo>
                  <a:lnTo>
                    <a:pt x="623" y="988"/>
                  </a:lnTo>
                  <a:lnTo>
                    <a:pt x="646" y="983"/>
                  </a:lnTo>
                  <a:lnTo>
                    <a:pt x="662" y="976"/>
                  </a:lnTo>
                  <a:lnTo>
                    <a:pt x="686" y="970"/>
                  </a:lnTo>
                  <a:lnTo>
                    <a:pt x="702" y="964"/>
                  </a:lnTo>
                  <a:lnTo>
                    <a:pt x="718" y="952"/>
                  </a:lnTo>
                  <a:lnTo>
                    <a:pt x="742" y="946"/>
                  </a:lnTo>
                  <a:lnTo>
                    <a:pt x="758" y="939"/>
                  </a:lnTo>
                  <a:lnTo>
                    <a:pt x="774" y="927"/>
                  </a:lnTo>
                  <a:lnTo>
                    <a:pt x="798" y="921"/>
                  </a:lnTo>
                  <a:lnTo>
                    <a:pt x="814" y="908"/>
                  </a:lnTo>
                  <a:lnTo>
                    <a:pt x="830" y="903"/>
                  </a:lnTo>
                  <a:lnTo>
                    <a:pt x="846" y="891"/>
                  </a:lnTo>
                  <a:lnTo>
                    <a:pt x="870" y="884"/>
                  </a:lnTo>
                  <a:lnTo>
                    <a:pt x="886" y="872"/>
                  </a:lnTo>
                  <a:lnTo>
                    <a:pt x="902" y="860"/>
                  </a:lnTo>
                  <a:lnTo>
                    <a:pt x="918" y="854"/>
                  </a:lnTo>
                  <a:lnTo>
                    <a:pt x="942" y="841"/>
                  </a:lnTo>
                  <a:lnTo>
                    <a:pt x="958" y="828"/>
                  </a:lnTo>
                  <a:lnTo>
                    <a:pt x="974" y="816"/>
                  </a:lnTo>
                  <a:lnTo>
                    <a:pt x="997" y="804"/>
                  </a:lnTo>
                  <a:lnTo>
                    <a:pt x="1013" y="786"/>
                  </a:lnTo>
                  <a:lnTo>
                    <a:pt x="1029" y="767"/>
                  </a:lnTo>
                  <a:lnTo>
                    <a:pt x="1045" y="749"/>
                  </a:lnTo>
                  <a:lnTo>
                    <a:pt x="1069" y="731"/>
                  </a:lnTo>
                  <a:lnTo>
                    <a:pt x="1085" y="706"/>
                  </a:lnTo>
                  <a:lnTo>
                    <a:pt x="1101" y="688"/>
                  </a:lnTo>
                  <a:lnTo>
                    <a:pt x="1117" y="663"/>
                  </a:lnTo>
                  <a:lnTo>
                    <a:pt x="1125" y="651"/>
                  </a:lnTo>
                  <a:lnTo>
                    <a:pt x="1133" y="639"/>
                  </a:lnTo>
                  <a:lnTo>
                    <a:pt x="1141" y="627"/>
                  </a:lnTo>
                  <a:lnTo>
                    <a:pt x="1149" y="614"/>
                  </a:lnTo>
                  <a:lnTo>
                    <a:pt x="1157" y="602"/>
                  </a:lnTo>
                  <a:lnTo>
                    <a:pt x="1165" y="589"/>
                  </a:lnTo>
                  <a:lnTo>
                    <a:pt x="1173" y="577"/>
                  </a:lnTo>
                  <a:lnTo>
                    <a:pt x="1181" y="565"/>
                  </a:lnTo>
                  <a:lnTo>
                    <a:pt x="1189" y="547"/>
                  </a:lnTo>
                  <a:lnTo>
                    <a:pt x="1189" y="535"/>
                  </a:lnTo>
                  <a:lnTo>
                    <a:pt x="1197" y="522"/>
                  </a:lnTo>
                  <a:lnTo>
                    <a:pt x="1205" y="510"/>
                  </a:lnTo>
                  <a:lnTo>
                    <a:pt x="1213" y="497"/>
                  </a:lnTo>
                  <a:lnTo>
                    <a:pt x="1221" y="479"/>
                  </a:lnTo>
                  <a:lnTo>
                    <a:pt x="1229" y="467"/>
                  </a:lnTo>
                  <a:lnTo>
                    <a:pt x="1237" y="455"/>
                  </a:lnTo>
                  <a:lnTo>
                    <a:pt x="1245" y="443"/>
                  </a:lnTo>
                  <a:lnTo>
                    <a:pt x="1245" y="430"/>
                  </a:lnTo>
                  <a:lnTo>
                    <a:pt x="1253" y="412"/>
                  </a:lnTo>
                  <a:lnTo>
                    <a:pt x="1261" y="399"/>
                  </a:lnTo>
                  <a:lnTo>
                    <a:pt x="1269" y="387"/>
                  </a:lnTo>
                  <a:lnTo>
                    <a:pt x="1277" y="375"/>
                  </a:lnTo>
                  <a:lnTo>
                    <a:pt x="1285" y="356"/>
                  </a:lnTo>
                  <a:lnTo>
                    <a:pt x="1285" y="344"/>
                  </a:lnTo>
                  <a:lnTo>
                    <a:pt x="1293" y="332"/>
                  </a:lnTo>
                  <a:lnTo>
                    <a:pt x="1301" y="320"/>
                  </a:lnTo>
                  <a:lnTo>
                    <a:pt x="1309" y="307"/>
                  </a:lnTo>
                  <a:lnTo>
                    <a:pt x="1309" y="295"/>
                  </a:lnTo>
                  <a:lnTo>
                    <a:pt x="1317" y="276"/>
                  </a:lnTo>
                  <a:lnTo>
                    <a:pt x="1325" y="264"/>
                  </a:lnTo>
                  <a:lnTo>
                    <a:pt x="1333" y="252"/>
                  </a:lnTo>
                  <a:lnTo>
                    <a:pt x="1333" y="240"/>
                  </a:lnTo>
                  <a:lnTo>
                    <a:pt x="1341" y="227"/>
                  </a:lnTo>
                  <a:lnTo>
                    <a:pt x="1349" y="215"/>
                  </a:lnTo>
                  <a:lnTo>
                    <a:pt x="1356" y="203"/>
                  </a:lnTo>
                  <a:lnTo>
                    <a:pt x="1356" y="191"/>
                  </a:lnTo>
                  <a:lnTo>
                    <a:pt x="1372" y="172"/>
                  </a:lnTo>
                  <a:lnTo>
                    <a:pt x="1380" y="148"/>
                  </a:lnTo>
                  <a:lnTo>
                    <a:pt x="1396" y="129"/>
                  </a:lnTo>
                  <a:lnTo>
                    <a:pt x="1404" y="104"/>
                  </a:lnTo>
                  <a:lnTo>
                    <a:pt x="1412" y="92"/>
                  </a:lnTo>
                  <a:lnTo>
                    <a:pt x="1428" y="73"/>
                  </a:lnTo>
                  <a:lnTo>
                    <a:pt x="1436" y="56"/>
                  </a:lnTo>
                  <a:lnTo>
                    <a:pt x="1444" y="43"/>
                  </a:lnTo>
                  <a:lnTo>
                    <a:pt x="1460" y="31"/>
                  </a:lnTo>
                  <a:lnTo>
                    <a:pt x="1476" y="12"/>
                  </a:lnTo>
                  <a:lnTo>
                    <a:pt x="1500" y="0"/>
                  </a:lnTo>
                  <a:lnTo>
                    <a:pt x="1516" y="7"/>
                  </a:lnTo>
                  <a:lnTo>
                    <a:pt x="1524" y="7"/>
                  </a:lnTo>
                  <a:lnTo>
                    <a:pt x="1532" y="12"/>
                  </a:lnTo>
                  <a:lnTo>
                    <a:pt x="1540" y="19"/>
                  </a:lnTo>
                  <a:lnTo>
                    <a:pt x="1556" y="31"/>
                  </a:lnTo>
                  <a:lnTo>
                    <a:pt x="1564" y="43"/>
                  </a:lnTo>
                  <a:lnTo>
                    <a:pt x="1572" y="61"/>
                  </a:lnTo>
                  <a:lnTo>
                    <a:pt x="1580" y="80"/>
                  </a:lnTo>
                  <a:lnTo>
                    <a:pt x="1596" y="104"/>
                  </a:lnTo>
                  <a:lnTo>
                    <a:pt x="1604" y="129"/>
                  </a:lnTo>
                  <a:lnTo>
                    <a:pt x="1612" y="148"/>
                  </a:lnTo>
                  <a:lnTo>
                    <a:pt x="1620" y="172"/>
                  </a:lnTo>
                  <a:lnTo>
                    <a:pt x="1628" y="196"/>
                  </a:lnTo>
                  <a:lnTo>
                    <a:pt x="1636" y="221"/>
                  </a:lnTo>
                  <a:lnTo>
                    <a:pt x="1652" y="240"/>
                  </a:lnTo>
                  <a:lnTo>
                    <a:pt x="1660" y="264"/>
                  </a:lnTo>
                  <a:lnTo>
                    <a:pt x="1668" y="289"/>
                  </a:lnTo>
                  <a:lnTo>
                    <a:pt x="1676" y="313"/>
                  </a:lnTo>
                  <a:lnTo>
                    <a:pt x="1684" y="338"/>
                  </a:lnTo>
                  <a:lnTo>
                    <a:pt x="1692" y="363"/>
                  </a:lnTo>
                  <a:lnTo>
                    <a:pt x="1700" y="387"/>
                  </a:lnTo>
                  <a:lnTo>
                    <a:pt x="1708" y="412"/>
                  </a:lnTo>
                  <a:lnTo>
                    <a:pt x="1715" y="436"/>
                  </a:lnTo>
                  <a:lnTo>
                    <a:pt x="1723" y="460"/>
                  </a:lnTo>
                  <a:lnTo>
                    <a:pt x="1731" y="485"/>
                  </a:lnTo>
                  <a:lnTo>
                    <a:pt x="1739" y="510"/>
                  </a:lnTo>
                  <a:lnTo>
                    <a:pt x="1747" y="535"/>
                  </a:lnTo>
                  <a:lnTo>
                    <a:pt x="1755" y="559"/>
                  </a:lnTo>
                  <a:lnTo>
                    <a:pt x="1763" y="583"/>
                  </a:lnTo>
                  <a:lnTo>
                    <a:pt x="1771" y="608"/>
                  </a:lnTo>
                  <a:lnTo>
                    <a:pt x="1779" y="627"/>
                  </a:lnTo>
                  <a:lnTo>
                    <a:pt x="1795" y="651"/>
                  </a:lnTo>
                  <a:lnTo>
                    <a:pt x="1803" y="675"/>
                  </a:lnTo>
                  <a:lnTo>
                    <a:pt x="1811" y="700"/>
                  </a:lnTo>
                  <a:lnTo>
                    <a:pt x="1827" y="719"/>
                  </a:lnTo>
                  <a:lnTo>
                    <a:pt x="1835" y="743"/>
                  </a:lnTo>
                  <a:lnTo>
                    <a:pt x="1851" y="761"/>
                  </a:lnTo>
                  <a:lnTo>
                    <a:pt x="1859" y="786"/>
                  </a:lnTo>
                  <a:lnTo>
                    <a:pt x="1875" y="804"/>
                  </a:lnTo>
                  <a:lnTo>
                    <a:pt x="1891" y="828"/>
                  </a:lnTo>
                  <a:lnTo>
                    <a:pt x="1899" y="847"/>
                  </a:lnTo>
                  <a:lnTo>
                    <a:pt x="1915" y="866"/>
                  </a:lnTo>
                  <a:lnTo>
                    <a:pt x="1931" y="884"/>
                  </a:lnTo>
                  <a:lnTo>
                    <a:pt x="1947" y="903"/>
                  </a:lnTo>
                  <a:lnTo>
                    <a:pt x="1963" y="921"/>
                  </a:lnTo>
                  <a:lnTo>
                    <a:pt x="1987" y="939"/>
                  </a:lnTo>
                  <a:lnTo>
                    <a:pt x="2003" y="958"/>
                  </a:lnTo>
                  <a:lnTo>
                    <a:pt x="2019" y="970"/>
                  </a:lnTo>
                  <a:lnTo>
                    <a:pt x="2043" y="988"/>
                  </a:lnTo>
                  <a:lnTo>
                    <a:pt x="2067" y="1000"/>
                  </a:lnTo>
                  <a:lnTo>
                    <a:pt x="2090" y="1013"/>
                  </a:lnTo>
                  <a:lnTo>
                    <a:pt x="2106" y="1026"/>
                  </a:lnTo>
                  <a:lnTo>
                    <a:pt x="2130" y="1044"/>
                  </a:lnTo>
                  <a:lnTo>
                    <a:pt x="2162" y="1050"/>
                  </a:lnTo>
                  <a:lnTo>
                    <a:pt x="2186" y="1062"/>
                  </a:lnTo>
                  <a:lnTo>
                    <a:pt x="2218" y="1075"/>
                  </a:lnTo>
                  <a:lnTo>
                    <a:pt x="2242" y="1080"/>
                  </a:lnTo>
                  <a:lnTo>
                    <a:pt x="2274" y="1080"/>
                  </a:lnTo>
                  <a:lnTo>
                    <a:pt x="2306" y="1080"/>
                  </a:lnTo>
                  <a:lnTo>
                    <a:pt x="2338" y="1080"/>
                  </a:lnTo>
                  <a:lnTo>
                    <a:pt x="2370" y="1080"/>
                  </a:lnTo>
                  <a:lnTo>
                    <a:pt x="2394" y="1080"/>
                  </a:lnTo>
                  <a:lnTo>
                    <a:pt x="2426" y="1080"/>
                  </a:lnTo>
                  <a:lnTo>
                    <a:pt x="2457" y="1080"/>
                  </a:lnTo>
                  <a:lnTo>
                    <a:pt x="2489" y="108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2860" y="624"/>
              <a:ext cx="16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6584950" y="3103563"/>
            <a:ext cx="14097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/>
              <a:t>Wavelength</a:t>
            </a:r>
          </a:p>
        </p:txBody>
      </p: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1835150" y="1433513"/>
            <a:ext cx="13208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/>
              <a:t>Power        </a:t>
            </a:r>
          </a:p>
        </p:txBody>
      </p:sp>
      <p:sp>
        <p:nvSpPr>
          <p:cNvPr id="564242" name="Rectangle 18"/>
          <p:cNvSpPr>
            <a:spLocks noChangeArrowheads="1"/>
          </p:cNvSpPr>
          <p:nvPr/>
        </p:nvSpPr>
        <p:spPr bwMode="auto">
          <a:xfrm>
            <a:off x="685800" y="52578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/>
              <a:t>В</a:t>
            </a:r>
            <a:r>
              <a:rPr lang="en-US" sz="2000"/>
              <a:t>:  </a:t>
            </a:r>
            <a:r>
              <a:rPr lang="ru-RU" sz="2000"/>
              <a:t>Как же мы можем описать весь спектр 3мя числами</a:t>
            </a:r>
            <a:r>
              <a:rPr lang="en-US" sz="2000"/>
              <a:t>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/>
              <a:t>О</a:t>
            </a:r>
            <a:r>
              <a:rPr lang="en-US" sz="2000"/>
              <a:t>:  </a:t>
            </a:r>
            <a:r>
              <a:rPr lang="ru-RU" sz="2000"/>
              <a:t>Мы и не можем! Большая часть информации теряется.</a:t>
            </a:r>
            <a:endParaRPr lang="en-US" sz="2000"/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ru-RU" sz="1800"/>
              <a:t>Два разных спектра могут быть неотличимы</a:t>
            </a:r>
            <a:endParaRPr lang="en-US" sz="1800"/>
          </a:p>
          <a:p>
            <a:pPr marL="1600200" lvl="3" indent="-228600">
              <a:spcBef>
                <a:spcPct val="20000"/>
              </a:spcBef>
              <a:buFontTx/>
              <a:buChar char="»"/>
            </a:pPr>
            <a:r>
              <a:rPr lang="ru-RU" sz="1600"/>
              <a:t>Такие спектры называются </a:t>
            </a:r>
            <a:r>
              <a:rPr lang="ru-RU" sz="1600" b="1"/>
              <a:t>метамеры</a:t>
            </a:r>
            <a:endParaRPr lang="en-US" sz="1600" b="1"/>
          </a:p>
        </p:txBody>
      </p:sp>
      <p:sp>
        <p:nvSpPr>
          <p:cNvPr id="28685" name="Text Box 19"/>
          <p:cNvSpPr txBox="1">
            <a:spLocks noChangeArrowheads="1"/>
          </p:cNvSpPr>
          <p:nvPr/>
        </p:nvSpPr>
        <p:spPr bwMode="auto">
          <a:xfrm>
            <a:off x="76200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Спектры некоторых объектов</a:t>
            </a:r>
            <a:endParaRPr lang="en-US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143000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22098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667000"/>
            <a:ext cx="2971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>
            <a:off x="25146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Стандартизация восприятия цвета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Мы хотим понять, какие спектры света вызывают одинаковые цветовые ощущения у людей</a:t>
            </a:r>
            <a:endParaRPr lang="en-US" smtClean="0"/>
          </a:p>
          <a:p>
            <a:pPr>
              <a:buFontTx/>
              <a:buNone/>
            </a:pPr>
            <a:r>
              <a:rPr lang="ru-RU" smtClean="0"/>
              <a:t>Эксперименты по сопоставлению цвета</a:t>
            </a:r>
            <a:endParaRPr 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92363"/>
            <a:ext cx="75438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030663" y="6553200"/>
            <a:ext cx="5113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Foundations of Vision, by Brian Wandell, Sinauer Assoc.,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1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1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7086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7086600" y="57912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7620000" y="5334000"/>
            <a:ext cx="3810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8153400" y="4800600"/>
            <a:ext cx="3810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070725" y="6061075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 flipV="1">
            <a:off x="52578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 flipV="1">
            <a:off x="57150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 flipV="1">
            <a:off x="5638800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 flipV="1">
            <a:off x="6019800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6553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 flipV="1">
            <a:off x="63246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 flipV="1">
            <a:off x="5867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 flipV="1">
            <a:off x="54102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1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086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7086600" y="57912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7620000" y="5029200"/>
            <a:ext cx="3810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8153400" y="4800600"/>
            <a:ext cx="3810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070725" y="6061075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 flipV="1">
            <a:off x="52578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 flipV="1">
            <a:off x="57150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5638800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 flipV="1">
            <a:off x="6019800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H="1" flipV="1">
            <a:off x="6553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 flipV="1">
            <a:off x="63246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 flipV="1">
            <a:off x="5867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54102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1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7086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7086600" y="57912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7620000" y="4724400"/>
            <a:ext cx="38100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153400" y="4800600"/>
            <a:ext cx="3810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070725" y="6061075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 flipV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52578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 flipV="1">
            <a:off x="57150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 flipV="1">
            <a:off x="5638800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 flipV="1">
            <a:off x="6019800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6553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63246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 flipV="1">
            <a:off x="5867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54102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629400" y="2362200"/>
            <a:ext cx="2513013" cy="1752600"/>
            <a:chOff x="4176" y="1488"/>
            <a:chExt cx="1583" cy="1104"/>
          </a:xfrm>
        </p:grpSpPr>
        <p:sp>
          <p:nvSpPr>
            <p:cNvPr id="34844" name="Text Box 27"/>
            <p:cNvSpPr txBox="1">
              <a:spLocks noChangeArrowheads="1"/>
            </p:cNvSpPr>
            <p:nvPr/>
          </p:nvSpPr>
          <p:spPr bwMode="auto">
            <a:xfrm>
              <a:off x="4176" y="1488"/>
              <a:ext cx="158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>
                  <a:solidFill>
                    <a:schemeClr val="accent2"/>
                  </a:solidFill>
                  <a:latin typeface="Times New Roman" pitchFamily="18" charset="0"/>
                </a:rPr>
                <a:t>Основные цвета, необходимые для сопоставления</a:t>
              </a: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34845" name="Line 28"/>
            <p:cNvSpPr>
              <a:spLocks noChangeShapeType="1"/>
            </p:cNvSpPr>
            <p:nvPr/>
          </p:nvSpPr>
          <p:spPr bwMode="auto">
            <a:xfrm>
              <a:off x="4896" y="2208"/>
              <a:ext cx="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43" name="Rectangle 29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 камеры-обскуры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229600" cy="19812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Камера-обскура</a:t>
            </a:r>
            <a:r>
              <a:rPr lang="en-US" smtClean="0"/>
              <a:t>:</a:t>
            </a:r>
          </a:p>
          <a:p>
            <a:pPr lvl="1"/>
            <a:r>
              <a:rPr lang="ru-RU" smtClean="0"/>
              <a:t>Захватывает пучок лучей, проходящих через одну точку </a:t>
            </a:r>
          </a:p>
          <a:p>
            <a:pPr lvl="1"/>
            <a:r>
              <a:rPr lang="ru-RU" smtClean="0"/>
              <a:t>Точка называется Центр проекции (фокальная точка</a:t>
            </a:r>
            <a:r>
              <a:rPr lang="en-US" smtClean="0"/>
              <a:t> / </a:t>
            </a:r>
            <a:r>
              <a:rPr lang="en-US" b="1" smtClean="0"/>
              <a:t>focal point</a:t>
            </a:r>
            <a:r>
              <a:rPr lang="ru-RU" smtClean="0"/>
              <a:t>)</a:t>
            </a:r>
            <a:endParaRPr lang="en-US" b="1" smtClean="0"/>
          </a:p>
          <a:p>
            <a:pPr lvl="1"/>
            <a:r>
              <a:rPr lang="ru-RU" smtClean="0"/>
              <a:t>Изображение формируется на картинной плоскости (</a:t>
            </a:r>
            <a:r>
              <a:rPr lang="en-US" b="1" smtClean="0"/>
              <a:t>Image plane</a:t>
            </a:r>
            <a:r>
              <a:rPr lang="en-US" smtClean="0"/>
              <a:t>)</a:t>
            </a:r>
            <a:endParaRPr lang="en-US" b="1" smtClean="0"/>
          </a:p>
        </p:txBody>
      </p:sp>
      <p:pic>
        <p:nvPicPr>
          <p:cNvPr id="11268" name="Picture 4" descr="pinhole_dif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143000"/>
            <a:ext cx="4572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2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2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7086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086600" y="5181600"/>
            <a:ext cx="3810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7620000" y="5943600"/>
            <a:ext cx="3810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8153400" y="5486400"/>
            <a:ext cx="3810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070725" y="6061075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52578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 flipV="1">
            <a:off x="57150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 flipV="1">
            <a:off x="5638800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 flipV="1">
            <a:off x="6019800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6553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 flipV="1">
            <a:off x="63246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 flipV="1">
            <a:off x="5867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 flipV="1">
            <a:off x="54102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2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7086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7086600" y="5181600"/>
            <a:ext cx="3810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8153400" y="5334000"/>
            <a:ext cx="3810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070725" y="6061075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 flipV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52578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 flipV="1">
            <a:off x="57150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 flipV="1">
            <a:off x="5638800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6019800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 flipV="1">
            <a:off x="6553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 flipV="1">
            <a:off x="63246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 flipV="1">
            <a:off x="5867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 flipV="1">
            <a:off x="54102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Эксперимент №</a:t>
            </a:r>
            <a:r>
              <a:rPr lang="en-US" smtClean="0"/>
              <a:t>2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362200" y="2133600"/>
            <a:ext cx="1676400" cy="2667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 flipV="1">
            <a:off x="6215063" y="5467350"/>
            <a:ext cx="795337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 flipV="1">
            <a:off x="5724525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 flipV="1">
            <a:off x="5343525" y="548640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 flipH="1" flipV="1">
            <a:off x="1524000" y="5619750"/>
            <a:ext cx="795338" cy="1074738"/>
          </a:xfrm>
          <a:custGeom>
            <a:avLst/>
            <a:gdLst>
              <a:gd name="T0" fmla="*/ 2147483647 w 501"/>
              <a:gd name="T1" fmla="*/ 2147483647 h 677"/>
              <a:gd name="T2" fmla="*/ 2147483647 w 501"/>
              <a:gd name="T3" fmla="*/ 2147483647 h 677"/>
              <a:gd name="T4" fmla="*/ 2147483647 w 501"/>
              <a:gd name="T5" fmla="*/ 2147483647 h 677"/>
              <a:gd name="T6" fmla="*/ 2147483647 w 501"/>
              <a:gd name="T7" fmla="*/ 2147483647 h 677"/>
              <a:gd name="T8" fmla="*/ 2147483647 w 501"/>
              <a:gd name="T9" fmla="*/ 2147483647 h 677"/>
              <a:gd name="T10" fmla="*/ 2147483647 w 501"/>
              <a:gd name="T11" fmla="*/ 2147483647 h 677"/>
              <a:gd name="T12" fmla="*/ 2147483647 w 501"/>
              <a:gd name="T13" fmla="*/ 2147483647 h 677"/>
              <a:gd name="T14" fmla="*/ 2147483647 w 501"/>
              <a:gd name="T15" fmla="*/ 2147483647 h 677"/>
              <a:gd name="T16" fmla="*/ 2147483647 w 501"/>
              <a:gd name="T17" fmla="*/ 2147483647 h 677"/>
              <a:gd name="T18" fmla="*/ 2147483647 w 501"/>
              <a:gd name="T19" fmla="*/ 2147483647 h 677"/>
              <a:gd name="T20" fmla="*/ 2147483647 w 501"/>
              <a:gd name="T21" fmla="*/ 2147483647 h 677"/>
              <a:gd name="T22" fmla="*/ 2147483647 w 501"/>
              <a:gd name="T23" fmla="*/ 2147483647 h 677"/>
              <a:gd name="T24" fmla="*/ 2147483647 w 501"/>
              <a:gd name="T25" fmla="*/ 2147483647 h 677"/>
              <a:gd name="T26" fmla="*/ 2147483647 w 501"/>
              <a:gd name="T27" fmla="*/ 2147483647 h 677"/>
              <a:gd name="T28" fmla="*/ 2147483647 w 501"/>
              <a:gd name="T29" fmla="*/ 2147483647 h 677"/>
              <a:gd name="T30" fmla="*/ 2147483647 w 501"/>
              <a:gd name="T31" fmla="*/ 2147483647 h 677"/>
              <a:gd name="T32" fmla="*/ 2147483647 w 501"/>
              <a:gd name="T33" fmla="*/ 2147483647 h 677"/>
              <a:gd name="T34" fmla="*/ 2147483647 w 501"/>
              <a:gd name="T35" fmla="*/ 2147483647 h 677"/>
              <a:gd name="T36" fmla="*/ 2147483647 w 501"/>
              <a:gd name="T37" fmla="*/ 2147483647 h 677"/>
              <a:gd name="T38" fmla="*/ 2147483647 w 501"/>
              <a:gd name="T39" fmla="*/ 2147483647 h 677"/>
              <a:gd name="T40" fmla="*/ 2147483647 w 501"/>
              <a:gd name="T41" fmla="*/ 2147483647 h 677"/>
              <a:gd name="T42" fmla="*/ 2147483647 w 501"/>
              <a:gd name="T43" fmla="*/ 2147483647 h 677"/>
              <a:gd name="T44" fmla="*/ 2147483647 w 501"/>
              <a:gd name="T45" fmla="*/ 2147483647 h 6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1"/>
              <a:gd name="T70" fmla="*/ 0 h 677"/>
              <a:gd name="T71" fmla="*/ 501 w 501"/>
              <a:gd name="T72" fmla="*/ 677 h 6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1" h="677">
                <a:moveTo>
                  <a:pt x="209" y="20"/>
                </a:moveTo>
                <a:cubicBezTo>
                  <a:pt x="290" y="0"/>
                  <a:pt x="360" y="32"/>
                  <a:pt x="436" y="53"/>
                </a:cubicBezTo>
                <a:cubicBezTo>
                  <a:pt x="472" y="77"/>
                  <a:pt x="484" y="102"/>
                  <a:pt x="501" y="142"/>
                </a:cubicBezTo>
                <a:cubicBezTo>
                  <a:pt x="478" y="211"/>
                  <a:pt x="439" y="276"/>
                  <a:pt x="403" y="337"/>
                </a:cubicBezTo>
                <a:cubicBezTo>
                  <a:pt x="378" y="379"/>
                  <a:pt x="372" y="410"/>
                  <a:pt x="338" y="442"/>
                </a:cubicBezTo>
                <a:cubicBezTo>
                  <a:pt x="329" y="469"/>
                  <a:pt x="314" y="483"/>
                  <a:pt x="298" y="507"/>
                </a:cubicBezTo>
                <a:cubicBezTo>
                  <a:pt x="254" y="493"/>
                  <a:pt x="216" y="465"/>
                  <a:pt x="176" y="442"/>
                </a:cubicBezTo>
                <a:cubicBezTo>
                  <a:pt x="166" y="436"/>
                  <a:pt x="155" y="430"/>
                  <a:pt x="144" y="426"/>
                </a:cubicBezTo>
                <a:cubicBezTo>
                  <a:pt x="128" y="420"/>
                  <a:pt x="95" y="410"/>
                  <a:pt x="95" y="410"/>
                </a:cubicBezTo>
                <a:cubicBezTo>
                  <a:pt x="65" y="420"/>
                  <a:pt x="40" y="424"/>
                  <a:pt x="14" y="442"/>
                </a:cubicBezTo>
                <a:cubicBezTo>
                  <a:pt x="0" y="500"/>
                  <a:pt x="31" y="500"/>
                  <a:pt x="79" y="531"/>
                </a:cubicBezTo>
                <a:cubicBezTo>
                  <a:pt x="152" y="579"/>
                  <a:pt x="212" y="650"/>
                  <a:pt x="298" y="677"/>
                </a:cubicBezTo>
                <a:cubicBezTo>
                  <a:pt x="290" y="637"/>
                  <a:pt x="298" y="593"/>
                  <a:pt x="282" y="556"/>
                </a:cubicBezTo>
                <a:cubicBezTo>
                  <a:pt x="244" y="465"/>
                  <a:pt x="112" y="380"/>
                  <a:pt x="22" y="345"/>
                </a:cubicBezTo>
                <a:cubicBezTo>
                  <a:pt x="12" y="394"/>
                  <a:pt x="18" y="393"/>
                  <a:pt x="38" y="434"/>
                </a:cubicBezTo>
                <a:cubicBezTo>
                  <a:pt x="58" y="475"/>
                  <a:pt x="31" y="444"/>
                  <a:pt x="63" y="474"/>
                </a:cubicBezTo>
                <a:cubicBezTo>
                  <a:pt x="106" y="584"/>
                  <a:pt x="189" y="580"/>
                  <a:pt x="290" y="596"/>
                </a:cubicBezTo>
                <a:cubicBezTo>
                  <a:pt x="284" y="579"/>
                  <a:pt x="275" y="538"/>
                  <a:pt x="257" y="523"/>
                </a:cubicBezTo>
                <a:cubicBezTo>
                  <a:pt x="199" y="473"/>
                  <a:pt x="128" y="448"/>
                  <a:pt x="54" y="434"/>
                </a:cubicBezTo>
                <a:cubicBezTo>
                  <a:pt x="67" y="399"/>
                  <a:pt x="85" y="374"/>
                  <a:pt x="95" y="337"/>
                </a:cubicBezTo>
                <a:cubicBezTo>
                  <a:pt x="112" y="276"/>
                  <a:pt x="123" y="221"/>
                  <a:pt x="168" y="174"/>
                </a:cubicBezTo>
                <a:cubicBezTo>
                  <a:pt x="170" y="165"/>
                  <a:pt x="179" y="127"/>
                  <a:pt x="184" y="117"/>
                </a:cubicBezTo>
                <a:cubicBezTo>
                  <a:pt x="188" y="108"/>
                  <a:pt x="200" y="93"/>
                  <a:pt x="200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1981200" y="5181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2286000" y="5638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21336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038600" y="2133600"/>
            <a:ext cx="1676400" cy="2667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7086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7086600" y="5181600"/>
            <a:ext cx="3810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8153400" y="5334000"/>
            <a:ext cx="3810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070725" y="6061075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 flipV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H="1" flipV="1">
            <a:off x="52578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H="1" flipV="1">
            <a:off x="57150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 flipV="1">
            <a:off x="5638800" y="5029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6019800" y="5257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 flipV="1">
            <a:off x="6553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H="1" flipV="1">
            <a:off x="63246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 flipV="1">
            <a:off x="5867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 flipV="1">
            <a:off x="5410200" y="533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136525" y="60547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669925" y="5826125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20650" y="60960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p</a:t>
            </a:r>
            <a:r>
              <a:rPr lang="en-US" baseline="-25000">
                <a:latin typeface="Times New Roman" pitchFamily="18" charset="0"/>
              </a:rPr>
              <a:t>1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2     </a:t>
            </a:r>
            <a:r>
              <a:rPr lang="en-US">
                <a:latin typeface="Times New Roman" pitchFamily="18" charset="0"/>
              </a:rPr>
              <a:t> p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38940" name="Group 28"/>
          <p:cNvGrpSpPr>
            <a:grpSpLocks/>
          </p:cNvGrpSpPr>
          <p:nvPr/>
        </p:nvGrpSpPr>
        <p:grpSpPr bwMode="auto">
          <a:xfrm flipH="1">
            <a:off x="1219200" y="4876800"/>
            <a:ext cx="1295400" cy="1360488"/>
            <a:chOff x="4416" y="1296"/>
            <a:chExt cx="816" cy="857"/>
          </a:xfrm>
        </p:grpSpPr>
        <p:sp>
          <p:nvSpPr>
            <p:cNvPr id="38950" name="Freeform 29"/>
            <p:cNvSpPr>
              <a:spLocks/>
            </p:cNvSpPr>
            <p:nvPr/>
          </p:nvSpPr>
          <p:spPr bwMode="auto">
            <a:xfrm flipV="1">
              <a:off x="4731" y="1476"/>
              <a:ext cx="501" cy="677"/>
            </a:xfrm>
            <a:custGeom>
              <a:avLst/>
              <a:gdLst>
                <a:gd name="T0" fmla="*/ 209 w 501"/>
                <a:gd name="T1" fmla="*/ 20 h 677"/>
                <a:gd name="T2" fmla="*/ 436 w 501"/>
                <a:gd name="T3" fmla="*/ 53 h 677"/>
                <a:gd name="T4" fmla="*/ 501 w 501"/>
                <a:gd name="T5" fmla="*/ 142 h 677"/>
                <a:gd name="T6" fmla="*/ 403 w 501"/>
                <a:gd name="T7" fmla="*/ 337 h 677"/>
                <a:gd name="T8" fmla="*/ 338 w 501"/>
                <a:gd name="T9" fmla="*/ 442 h 677"/>
                <a:gd name="T10" fmla="*/ 298 w 501"/>
                <a:gd name="T11" fmla="*/ 507 h 677"/>
                <a:gd name="T12" fmla="*/ 176 w 501"/>
                <a:gd name="T13" fmla="*/ 442 h 677"/>
                <a:gd name="T14" fmla="*/ 144 w 501"/>
                <a:gd name="T15" fmla="*/ 426 h 677"/>
                <a:gd name="T16" fmla="*/ 95 w 501"/>
                <a:gd name="T17" fmla="*/ 410 h 677"/>
                <a:gd name="T18" fmla="*/ 14 w 501"/>
                <a:gd name="T19" fmla="*/ 442 h 677"/>
                <a:gd name="T20" fmla="*/ 79 w 501"/>
                <a:gd name="T21" fmla="*/ 531 h 677"/>
                <a:gd name="T22" fmla="*/ 298 w 501"/>
                <a:gd name="T23" fmla="*/ 677 h 677"/>
                <a:gd name="T24" fmla="*/ 282 w 501"/>
                <a:gd name="T25" fmla="*/ 556 h 677"/>
                <a:gd name="T26" fmla="*/ 22 w 501"/>
                <a:gd name="T27" fmla="*/ 345 h 677"/>
                <a:gd name="T28" fmla="*/ 38 w 501"/>
                <a:gd name="T29" fmla="*/ 434 h 677"/>
                <a:gd name="T30" fmla="*/ 63 w 501"/>
                <a:gd name="T31" fmla="*/ 474 h 677"/>
                <a:gd name="T32" fmla="*/ 290 w 501"/>
                <a:gd name="T33" fmla="*/ 596 h 677"/>
                <a:gd name="T34" fmla="*/ 257 w 501"/>
                <a:gd name="T35" fmla="*/ 523 h 677"/>
                <a:gd name="T36" fmla="*/ 54 w 501"/>
                <a:gd name="T37" fmla="*/ 434 h 677"/>
                <a:gd name="T38" fmla="*/ 95 w 501"/>
                <a:gd name="T39" fmla="*/ 337 h 677"/>
                <a:gd name="T40" fmla="*/ 168 w 501"/>
                <a:gd name="T41" fmla="*/ 174 h 677"/>
                <a:gd name="T42" fmla="*/ 184 w 501"/>
                <a:gd name="T43" fmla="*/ 117 h 677"/>
                <a:gd name="T44" fmla="*/ 200 w 501"/>
                <a:gd name="T45" fmla="*/ 93 h 6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1"/>
                <a:gd name="T70" fmla="*/ 0 h 677"/>
                <a:gd name="T71" fmla="*/ 501 w 501"/>
                <a:gd name="T72" fmla="*/ 677 h 6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1" h="677">
                  <a:moveTo>
                    <a:pt x="209" y="20"/>
                  </a:moveTo>
                  <a:cubicBezTo>
                    <a:pt x="290" y="0"/>
                    <a:pt x="360" y="32"/>
                    <a:pt x="436" y="53"/>
                  </a:cubicBezTo>
                  <a:cubicBezTo>
                    <a:pt x="472" y="77"/>
                    <a:pt x="484" y="102"/>
                    <a:pt x="501" y="142"/>
                  </a:cubicBezTo>
                  <a:cubicBezTo>
                    <a:pt x="478" y="211"/>
                    <a:pt x="439" y="276"/>
                    <a:pt x="403" y="337"/>
                  </a:cubicBezTo>
                  <a:cubicBezTo>
                    <a:pt x="378" y="379"/>
                    <a:pt x="372" y="410"/>
                    <a:pt x="338" y="442"/>
                  </a:cubicBezTo>
                  <a:cubicBezTo>
                    <a:pt x="329" y="469"/>
                    <a:pt x="314" y="483"/>
                    <a:pt x="298" y="507"/>
                  </a:cubicBezTo>
                  <a:cubicBezTo>
                    <a:pt x="254" y="493"/>
                    <a:pt x="216" y="465"/>
                    <a:pt x="176" y="442"/>
                  </a:cubicBezTo>
                  <a:cubicBezTo>
                    <a:pt x="166" y="436"/>
                    <a:pt x="155" y="430"/>
                    <a:pt x="144" y="426"/>
                  </a:cubicBezTo>
                  <a:cubicBezTo>
                    <a:pt x="128" y="420"/>
                    <a:pt x="95" y="410"/>
                    <a:pt x="95" y="410"/>
                  </a:cubicBezTo>
                  <a:cubicBezTo>
                    <a:pt x="65" y="420"/>
                    <a:pt x="40" y="424"/>
                    <a:pt x="14" y="442"/>
                  </a:cubicBezTo>
                  <a:cubicBezTo>
                    <a:pt x="0" y="500"/>
                    <a:pt x="31" y="500"/>
                    <a:pt x="79" y="531"/>
                  </a:cubicBezTo>
                  <a:cubicBezTo>
                    <a:pt x="152" y="579"/>
                    <a:pt x="212" y="650"/>
                    <a:pt x="298" y="677"/>
                  </a:cubicBezTo>
                  <a:cubicBezTo>
                    <a:pt x="290" y="637"/>
                    <a:pt x="298" y="593"/>
                    <a:pt x="282" y="556"/>
                  </a:cubicBezTo>
                  <a:cubicBezTo>
                    <a:pt x="244" y="465"/>
                    <a:pt x="112" y="380"/>
                    <a:pt x="22" y="345"/>
                  </a:cubicBezTo>
                  <a:cubicBezTo>
                    <a:pt x="12" y="394"/>
                    <a:pt x="18" y="393"/>
                    <a:pt x="38" y="434"/>
                  </a:cubicBezTo>
                  <a:cubicBezTo>
                    <a:pt x="58" y="475"/>
                    <a:pt x="31" y="444"/>
                    <a:pt x="63" y="474"/>
                  </a:cubicBezTo>
                  <a:cubicBezTo>
                    <a:pt x="106" y="584"/>
                    <a:pt x="189" y="580"/>
                    <a:pt x="290" y="596"/>
                  </a:cubicBezTo>
                  <a:cubicBezTo>
                    <a:pt x="284" y="579"/>
                    <a:pt x="275" y="538"/>
                    <a:pt x="257" y="523"/>
                  </a:cubicBezTo>
                  <a:cubicBezTo>
                    <a:pt x="199" y="473"/>
                    <a:pt x="128" y="448"/>
                    <a:pt x="54" y="434"/>
                  </a:cubicBezTo>
                  <a:cubicBezTo>
                    <a:pt x="67" y="399"/>
                    <a:pt x="85" y="374"/>
                    <a:pt x="95" y="337"/>
                  </a:cubicBezTo>
                  <a:cubicBezTo>
                    <a:pt x="112" y="276"/>
                    <a:pt x="123" y="221"/>
                    <a:pt x="168" y="174"/>
                  </a:cubicBezTo>
                  <a:cubicBezTo>
                    <a:pt x="170" y="165"/>
                    <a:pt x="179" y="127"/>
                    <a:pt x="184" y="117"/>
                  </a:cubicBezTo>
                  <a:cubicBezTo>
                    <a:pt x="188" y="108"/>
                    <a:pt x="200" y="93"/>
                    <a:pt x="200" y="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1" name="Line 30"/>
            <p:cNvSpPr>
              <a:spLocks noChangeShapeType="1"/>
            </p:cNvSpPr>
            <p:nvPr/>
          </p:nvSpPr>
          <p:spPr bwMode="auto">
            <a:xfrm flipH="1" flipV="1">
              <a:off x="4416" y="139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2" name="Line 31"/>
            <p:cNvSpPr>
              <a:spLocks noChangeShapeType="1"/>
            </p:cNvSpPr>
            <p:nvPr/>
          </p:nvSpPr>
          <p:spPr bwMode="auto">
            <a:xfrm flipH="1" flipV="1">
              <a:off x="4944" y="129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Line 32"/>
            <p:cNvSpPr>
              <a:spLocks noChangeShapeType="1"/>
            </p:cNvSpPr>
            <p:nvPr/>
          </p:nvSpPr>
          <p:spPr bwMode="auto">
            <a:xfrm flipH="1" flipV="1">
              <a:off x="4800" y="139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41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2209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Мы называем м «отрицательным» весом основного цвета, если цвет нужно добавлять к сопоставляемому свету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57794" name="Text Box 34"/>
          <p:cNvSpPr txBox="1">
            <a:spLocks noChangeArrowheads="1"/>
          </p:cNvSpPr>
          <p:nvPr/>
        </p:nvSpPr>
        <p:spPr bwMode="auto">
          <a:xfrm>
            <a:off x="6553200" y="1327150"/>
            <a:ext cx="25130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Веса основных цветов, необходимых для сопоставления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054850" y="2625725"/>
            <a:ext cx="1631950" cy="1336675"/>
            <a:chOff x="4444" y="1654"/>
            <a:chExt cx="1028" cy="842"/>
          </a:xfrm>
        </p:grpSpPr>
        <p:sp>
          <p:nvSpPr>
            <p:cNvPr id="38945" name="Line 36"/>
            <p:cNvSpPr>
              <a:spLocks noChangeShapeType="1"/>
            </p:cNvSpPr>
            <p:nvPr/>
          </p:nvSpPr>
          <p:spPr bwMode="auto">
            <a:xfrm>
              <a:off x="4454" y="218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Rectangle 37"/>
            <p:cNvSpPr>
              <a:spLocks noChangeArrowheads="1"/>
            </p:cNvSpPr>
            <p:nvPr/>
          </p:nvSpPr>
          <p:spPr bwMode="auto">
            <a:xfrm>
              <a:off x="4454" y="1654"/>
              <a:ext cx="240" cy="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7" name="Rectangle 38"/>
            <p:cNvSpPr>
              <a:spLocks noChangeArrowheads="1"/>
            </p:cNvSpPr>
            <p:nvPr/>
          </p:nvSpPr>
          <p:spPr bwMode="auto">
            <a:xfrm>
              <a:off x="5126" y="1750"/>
              <a:ext cx="240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8" name="Text Box 39"/>
            <p:cNvSpPr txBox="1">
              <a:spLocks noChangeArrowheads="1"/>
            </p:cNvSpPr>
            <p:nvPr/>
          </p:nvSpPr>
          <p:spPr bwMode="auto">
            <a:xfrm>
              <a:off x="4444" y="220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p</a:t>
              </a:r>
              <a:r>
                <a:rPr lang="en-US" baseline="-25000">
                  <a:latin typeface="Times New Roman" pitchFamily="18" charset="0"/>
                </a:rPr>
                <a:t>1    </a:t>
              </a:r>
              <a:r>
                <a:rPr lang="en-US">
                  <a:latin typeface="Times New Roman" pitchFamily="18" charset="0"/>
                </a:rPr>
                <a:t> p</a:t>
              </a:r>
              <a:r>
                <a:rPr lang="en-US" baseline="-25000">
                  <a:latin typeface="Times New Roman" pitchFamily="18" charset="0"/>
                </a:rPr>
                <a:t>2     </a:t>
              </a:r>
              <a:r>
                <a:rPr lang="en-US">
                  <a:latin typeface="Times New Roman" pitchFamily="18" charset="0"/>
                </a:rPr>
                <a:t> p</a:t>
              </a:r>
              <a:r>
                <a:rPr lang="en-US" baseline="-25000">
                  <a:latin typeface="Times New Roman" pitchFamily="18" charset="0"/>
                </a:rPr>
                <a:t>3</a:t>
              </a:r>
              <a:r>
                <a:rPr lang="en-US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8949" name="Rectangle 40"/>
            <p:cNvSpPr>
              <a:spLocks noChangeArrowheads="1"/>
            </p:cNvSpPr>
            <p:nvPr/>
          </p:nvSpPr>
          <p:spPr bwMode="auto">
            <a:xfrm>
              <a:off x="4790" y="2182"/>
              <a:ext cx="240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4" name="Rectangle 42"/>
          <p:cNvSpPr>
            <a:spLocks noChangeArrowheads="1"/>
          </p:cNvSpPr>
          <p:nvPr/>
        </p:nvSpPr>
        <p:spPr bwMode="auto">
          <a:xfrm>
            <a:off x="7324725" y="6553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W. Freeman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Трихроматическая теория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990600"/>
            <a:ext cx="7789069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В экспериментах по сопоставлению цвета большинству людей достаточно 3х основных цветов, чтобы сопоставить любой цвет</a:t>
            </a:r>
            <a:endParaRPr lang="en-US" dirty="0" smtClean="0"/>
          </a:p>
          <a:p>
            <a:pPr lvl="1"/>
            <a:r>
              <a:rPr lang="ru-RU" dirty="0" smtClean="0"/>
              <a:t>Основные цвета должны быть независимы</a:t>
            </a: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Для одного и того же спектра, и одних и тех же основных цветов, люди выбирают одинаковые веса</a:t>
            </a:r>
            <a:endParaRPr lang="en-US" dirty="0" smtClean="0"/>
          </a:p>
          <a:p>
            <a:pPr lvl="1"/>
            <a:r>
              <a:rPr lang="ru-RU" dirty="0" smtClean="0"/>
              <a:t>Исключения: цветовая слепота</a:t>
            </a: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Трихроматическая теория</a:t>
            </a:r>
            <a:endParaRPr lang="en-US" dirty="0" smtClean="0"/>
          </a:p>
          <a:p>
            <a:pPr lvl="1"/>
            <a:r>
              <a:rPr lang="ru-RU" dirty="0" smtClean="0"/>
              <a:t>Трех чисел оказывается достаточно, чтобы описать цвет</a:t>
            </a:r>
            <a:endParaRPr lang="en-US" dirty="0" smtClean="0"/>
          </a:p>
          <a:p>
            <a:pPr lvl="1"/>
            <a:r>
              <a:rPr lang="ru-RU" dirty="0" smtClean="0"/>
              <a:t>История восходит к </a:t>
            </a:r>
            <a:r>
              <a:rPr lang="en-US" dirty="0" smtClean="0"/>
              <a:t>18</a:t>
            </a:r>
            <a:r>
              <a:rPr lang="ru-RU" baseline="30000" dirty="0" smtClean="0"/>
              <a:t>у </a:t>
            </a:r>
            <a:r>
              <a:rPr lang="ru-RU" dirty="0" smtClean="0"/>
              <a:t> веку </a:t>
            </a:r>
            <a:r>
              <a:rPr lang="en-US" dirty="0" smtClean="0"/>
              <a:t>(</a:t>
            </a:r>
            <a:r>
              <a:rPr lang="ru-RU" dirty="0" smtClean="0"/>
              <a:t>Томас Юнг</a:t>
            </a:r>
            <a:r>
              <a:rPr lang="en-US" dirty="0" smtClean="0"/>
              <a:t>)</a:t>
            </a:r>
          </a:p>
        </p:txBody>
      </p:sp>
      <p:sp>
        <p:nvSpPr>
          <p:cNvPr id="39940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Линейные цветовые пространства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Определяются выбором 3х основных цветов</a:t>
            </a:r>
            <a:endParaRPr lang="en-US" smtClean="0"/>
          </a:p>
          <a:p>
            <a:r>
              <a:rPr lang="ru-RU" smtClean="0"/>
              <a:t>«Координаты цвета» задаются весами основных цветов, необходимых для сопоставления</a:t>
            </a:r>
          </a:p>
          <a:p>
            <a:r>
              <a:rPr lang="ru-RU" smtClean="0"/>
              <a:t>Каждая координата кодируется 1-2 байтами</a:t>
            </a:r>
            <a:endParaRPr lang="en-US" smtClean="0"/>
          </a:p>
          <a:p>
            <a:r>
              <a:rPr lang="ru-RU" i="1" smtClean="0"/>
              <a:t>Функции сопоставления: веса, необходимые для сопоставления с когерентными источниками света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1728788" y="4202113"/>
            <a:ext cx="1414462" cy="1220787"/>
            <a:chOff x="912" y="2256"/>
            <a:chExt cx="1296" cy="1104"/>
          </a:xfrm>
        </p:grpSpPr>
        <p:sp>
          <p:nvSpPr>
            <p:cNvPr id="40974" name="Line 6"/>
            <p:cNvSpPr>
              <a:spLocks noChangeShapeType="1"/>
            </p:cNvSpPr>
            <p:nvPr/>
          </p:nvSpPr>
          <p:spPr bwMode="auto">
            <a:xfrm flipV="1">
              <a:off x="960" y="2352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Oval 4"/>
            <p:cNvSpPr>
              <a:spLocks noChangeArrowheads="1"/>
            </p:cNvSpPr>
            <p:nvPr/>
          </p:nvSpPr>
          <p:spPr bwMode="auto">
            <a:xfrm>
              <a:off x="912" y="3216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6" name="Oval 5"/>
            <p:cNvSpPr>
              <a:spLocks noChangeArrowheads="1"/>
            </p:cNvSpPr>
            <p:nvPr/>
          </p:nvSpPr>
          <p:spPr bwMode="auto">
            <a:xfrm>
              <a:off x="2064" y="225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5" name="Group 16"/>
          <p:cNvGrpSpPr>
            <a:grpSpLocks/>
          </p:cNvGrpSpPr>
          <p:nvPr/>
        </p:nvGrpSpPr>
        <p:grpSpPr bwMode="auto">
          <a:xfrm>
            <a:off x="5538788" y="4278313"/>
            <a:ext cx="1676400" cy="1752600"/>
            <a:chOff x="3312" y="2304"/>
            <a:chExt cx="1536" cy="1584"/>
          </a:xfrm>
        </p:grpSpPr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 flipV="1">
              <a:off x="3360" y="2400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Line 11"/>
            <p:cNvSpPr>
              <a:spLocks noChangeShapeType="1"/>
            </p:cNvSpPr>
            <p:nvPr/>
          </p:nvSpPr>
          <p:spPr bwMode="auto">
            <a:xfrm>
              <a:off x="3360" y="3360"/>
              <a:ext cx="14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Line 12"/>
            <p:cNvSpPr>
              <a:spLocks noChangeShapeType="1"/>
            </p:cNvSpPr>
            <p:nvPr/>
          </p:nvSpPr>
          <p:spPr bwMode="auto">
            <a:xfrm>
              <a:off x="4560" y="2352"/>
              <a:ext cx="24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Oval 8"/>
            <p:cNvSpPr>
              <a:spLocks noChangeArrowheads="1"/>
            </p:cNvSpPr>
            <p:nvPr/>
          </p:nvSpPr>
          <p:spPr bwMode="auto">
            <a:xfrm>
              <a:off x="3312" y="3264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2" name="Oval 9"/>
            <p:cNvSpPr>
              <a:spLocks noChangeArrowheads="1"/>
            </p:cNvSpPr>
            <p:nvPr/>
          </p:nvSpPr>
          <p:spPr bwMode="auto">
            <a:xfrm>
              <a:off x="4464" y="23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3" name="Oval 10"/>
            <p:cNvSpPr>
              <a:spLocks noChangeArrowheads="1"/>
            </p:cNvSpPr>
            <p:nvPr/>
          </p:nvSpPr>
          <p:spPr bwMode="auto">
            <a:xfrm>
              <a:off x="4704" y="3744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1036638" y="6183313"/>
            <a:ext cx="377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Смешение двух основных цветов</a:t>
            </a:r>
          </a:p>
        </p:txBody>
      </p:sp>
      <p:sp>
        <p:nvSpPr>
          <p:cNvPr id="40967" name="Text Box 14"/>
          <p:cNvSpPr txBox="1">
            <a:spLocks noChangeArrowheads="1"/>
          </p:cNvSpPr>
          <p:nvPr/>
        </p:nvSpPr>
        <p:spPr bwMode="auto">
          <a:xfrm>
            <a:off x="5411788" y="6183313"/>
            <a:ext cx="2665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Смешение трех цветов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Линейные цветовые модели</a:t>
            </a:r>
            <a:r>
              <a:rPr lang="en-US" smtClean="0"/>
              <a:t>: RGB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Основные цвета – монохроматические (в мониторе им соответствует три вида фосфоров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r>
              <a:rPr lang="ru-RU" i="1" smtClean="0"/>
              <a:t>Вычитание</a:t>
            </a:r>
            <a:r>
              <a:rPr lang="en-US" smtClean="0"/>
              <a:t> </a:t>
            </a:r>
            <a:r>
              <a:rPr lang="ru-RU" smtClean="0"/>
              <a:t>необходимо для соответствия некоторым длинам волны</a:t>
            </a: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30550"/>
            <a:ext cx="4038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990600" y="5113338"/>
          <a:ext cx="18288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5" imgW="3022222" imgH="1790476" progId="Photoshop.Image.10">
                  <p:embed/>
                </p:oleObj>
              </mc:Choice>
              <mc:Fallback>
                <p:oleObj name="Image" r:id="rId5" imgW="3022222" imgH="1790476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13338"/>
                        <a:ext cx="18288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2825" y="3124200"/>
            <a:ext cx="19589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4114800" y="2743200"/>
            <a:ext cx="378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Функции сопоставления для </a:t>
            </a:r>
            <a:r>
              <a:rPr lang="en-US" sz="1800"/>
              <a:t>RGB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7805738" y="6629400"/>
            <a:ext cx="1338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 </a:t>
            </a:r>
            <a:r>
              <a:rPr lang="en-US" smtClean="0"/>
              <a:t>HSV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9050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Координаты выбраны с учетом человеческого восприятия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Hue</a:t>
            </a:r>
            <a:r>
              <a:rPr lang="ru-RU" smtClean="0"/>
              <a:t> (Тон)</a:t>
            </a:r>
            <a:r>
              <a:rPr lang="en-US" smtClean="0"/>
              <a:t>, Saturation</a:t>
            </a:r>
            <a:r>
              <a:rPr lang="ru-RU" smtClean="0"/>
              <a:t>(Насыщенность)</a:t>
            </a:r>
            <a:r>
              <a:rPr lang="en-US" smtClean="0"/>
              <a:t>, Value (Intensity)</a:t>
            </a:r>
            <a:r>
              <a:rPr lang="ru-RU" smtClean="0"/>
              <a:t> (Интенсивность)</a:t>
            </a:r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2241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35125"/>
            <a:ext cx="2768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514475"/>
            <a:ext cx="3124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Почему линейные?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81600"/>
          </a:xfrm>
        </p:spPr>
        <p:txBody>
          <a:bodyPr/>
          <a:lstStyle/>
          <a:p>
            <a:r>
              <a:rPr lang="en-US" smtClean="0"/>
              <a:t>Grassmann’s Law:</a:t>
            </a:r>
          </a:p>
          <a:p>
            <a:pPr lvl="1"/>
            <a:r>
              <a:rPr lang="ru-RU" smtClean="0"/>
              <a:t>Даны два источника света, с цветом </a:t>
            </a:r>
            <a:r>
              <a:rPr lang="en-US" smtClean="0"/>
              <a:t>(R</a:t>
            </a:r>
            <a:r>
              <a:rPr lang="en-US" baseline="-25000" smtClean="0"/>
              <a:t>1</a:t>
            </a:r>
            <a:r>
              <a:rPr lang="en-US" smtClean="0"/>
              <a:t>,G</a:t>
            </a:r>
            <a:r>
              <a:rPr lang="en-US" baseline="-25000" smtClean="0"/>
              <a:t>1</a:t>
            </a:r>
            <a:r>
              <a:rPr lang="en-US" smtClean="0"/>
              <a:t>,B</a:t>
            </a:r>
            <a:r>
              <a:rPr lang="en-US" baseline="-25000" smtClean="0"/>
              <a:t>1</a:t>
            </a:r>
            <a:r>
              <a:rPr lang="en-US" smtClean="0"/>
              <a:t>)</a:t>
            </a:r>
            <a:r>
              <a:rPr lang="ru-RU" smtClean="0"/>
              <a:t> и </a:t>
            </a:r>
            <a:r>
              <a:rPr lang="en-US" smtClean="0"/>
              <a:t>(R</a:t>
            </a:r>
            <a:r>
              <a:rPr lang="en-US" baseline="-25000" smtClean="0"/>
              <a:t>2,</a:t>
            </a:r>
            <a:r>
              <a:rPr lang="en-US" smtClean="0"/>
              <a:t>G</a:t>
            </a:r>
            <a:r>
              <a:rPr lang="en-US" baseline="-25000" smtClean="0"/>
              <a:t>2</a:t>
            </a:r>
            <a:r>
              <a:rPr lang="en-US" smtClean="0"/>
              <a:t>,B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ru-RU" smtClean="0"/>
          </a:p>
          <a:p>
            <a:pPr lvl="1"/>
            <a:r>
              <a:rPr lang="ru-RU" smtClean="0"/>
              <a:t>Тогда объединённый поток света имеет цвет </a:t>
            </a:r>
            <a:r>
              <a:rPr lang="en-US" smtClean="0"/>
              <a:t>(R</a:t>
            </a:r>
            <a:r>
              <a:rPr lang="en-US" baseline="-25000" smtClean="0"/>
              <a:t>1+</a:t>
            </a:r>
            <a:r>
              <a:rPr lang="en-US" smtClean="0"/>
              <a:t>R</a:t>
            </a:r>
            <a:r>
              <a:rPr lang="en-US" baseline="-25000" smtClean="0"/>
              <a:t>2</a:t>
            </a:r>
            <a:r>
              <a:rPr lang="en-US" smtClean="0"/>
              <a:t>,G</a:t>
            </a:r>
            <a:r>
              <a:rPr lang="en-US" baseline="-25000" smtClean="0"/>
              <a:t>1+</a:t>
            </a:r>
            <a:r>
              <a:rPr lang="en-US" smtClean="0"/>
              <a:t>G</a:t>
            </a:r>
            <a:r>
              <a:rPr lang="en-US" baseline="-25000" smtClean="0"/>
              <a:t>2</a:t>
            </a:r>
            <a:r>
              <a:rPr lang="en-US" smtClean="0"/>
              <a:t>,B</a:t>
            </a:r>
            <a:r>
              <a:rPr lang="en-US" baseline="-25000" smtClean="0"/>
              <a:t>1+</a:t>
            </a:r>
            <a:r>
              <a:rPr lang="en-US" smtClean="0"/>
              <a:t>B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Первые цветные фотографии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61722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Сергей Прокудин-Горский </a:t>
            </a:r>
            <a:r>
              <a:rPr lang="en-US" smtClean="0"/>
              <a:t>(1863-1944)</a:t>
            </a:r>
          </a:p>
          <a:p>
            <a:pPr>
              <a:buFontTx/>
              <a:buNone/>
            </a:pPr>
            <a:r>
              <a:rPr lang="ru-RU" smtClean="0"/>
              <a:t>Фотографии Российской империи</a:t>
            </a:r>
            <a:r>
              <a:rPr lang="en-US" smtClean="0"/>
              <a:t>(1909-1916)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150" y="914400"/>
            <a:ext cx="1289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00153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2895600"/>
            <a:ext cx="12017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95600"/>
            <a:ext cx="3581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438400" y="64738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6"/>
              </a:rPr>
              <a:t>http://www.loc.gov/exhibits/empire/</a:t>
            </a:r>
            <a:endParaRPr lang="en-US" sz="1800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1085850" y="6110288"/>
            <a:ext cx="676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7"/>
              </a:rPr>
              <a:t>http://en.wikipedia.org/wiki/Sergei_Mikhailovich_Prokudin-Gorskii</a:t>
            </a:r>
            <a:endParaRPr lang="en-US" sz="1800"/>
          </a:p>
        </p:txBody>
      </p:sp>
      <p:grpSp>
        <p:nvGrpSpPr>
          <p:cNvPr id="44041" name="Group 10"/>
          <p:cNvGrpSpPr>
            <a:grpSpLocks/>
          </p:cNvGrpSpPr>
          <p:nvPr/>
        </p:nvGrpSpPr>
        <p:grpSpPr bwMode="auto">
          <a:xfrm>
            <a:off x="2543175" y="3200400"/>
            <a:ext cx="1800225" cy="2601913"/>
            <a:chOff x="1292" y="1616"/>
            <a:chExt cx="1134" cy="1639"/>
          </a:xfrm>
        </p:grpSpPr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1338" y="2659"/>
              <a:ext cx="105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TW" sz="2800">
                  <a:latin typeface="Trebuchet MS" pitchFamily="34" charset="0"/>
                  <a:ea typeface="新細明體"/>
                  <a:cs typeface="新細明體"/>
                </a:rPr>
                <a:t>Lantern </a:t>
              </a:r>
            </a:p>
            <a:p>
              <a:pPr algn="ctr" eaLnBrk="1" hangingPunct="1"/>
              <a:r>
                <a:rPr kumimoji="1" lang="en-US" altLang="zh-TW" sz="2800">
                  <a:latin typeface="Trebuchet MS" pitchFamily="34" charset="0"/>
                  <a:ea typeface="新細明體"/>
                  <a:cs typeface="新細明體"/>
                </a:rPr>
                <a:t>projector</a:t>
              </a:r>
            </a:p>
          </p:txBody>
        </p:sp>
        <p:pic>
          <p:nvPicPr>
            <p:cNvPr id="44044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2" y="1616"/>
              <a:ext cx="1134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8051800" y="6611938"/>
            <a:ext cx="109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</a:t>
            </a:r>
            <a:r>
              <a:rPr lang="ru-RU" altLang="en-US" sz="1000">
                <a:latin typeface="EngraversGothic BT Regular" charset="0"/>
              </a:rPr>
              <a:t>А.</a:t>
            </a:r>
            <a:r>
              <a:rPr lang="en-US" altLang="en-US" sz="1000">
                <a:latin typeface="EngraversGothic BT Regular" charset="0"/>
              </a:rPr>
              <a:t>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2208213"/>
            <a:ext cx="34559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09800"/>
            <a:ext cx="2971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6965950" y="6613525"/>
            <a:ext cx="217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Figures © Stephen E. Palmer, 2002</a:t>
            </a:r>
          </a:p>
        </p:txBody>
      </p:sp>
      <p:sp>
        <p:nvSpPr>
          <p:cNvPr id="12293" name="Rectangle 1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010400" cy="838200"/>
          </a:xfrm>
        </p:spPr>
        <p:txBody>
          <a:bodyPr/>
          <a:lstStyle/>
          <a:p>
            <a:r>
              <a:rPr lang="ru-RU" smtClean="0"/>
              <a:t>Машина Понижения Размерности</a:t>
            </a:r>
            <a:endParaRPr lang="en-US" smtClean="0"/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1676400" y="1371600"/>
            <a:ext cx="1392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3D </a:t>
            </a:r>
            <a:r>
              <a:rPr lang="ru-RU" sz="2800" i="1"/>
              <a:t>мир</a:t>
            </a:r>
            <a:endParaRPr lang="en-US" sz="2800" i="1"/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6019800" y="1371600"/>
            <a:ext cx="221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2D </a:t>
            </a:r>
            <a:r>
              <a:rPr lang="ru-RU" sz="2800" i="1"/>
              <a:t>картина</a:t>
            </a:r>
            <a:endParaRPr lang="en-US" sz="2800" i="1"/>
          </a:p>
        </p:txBody>
      </p:sp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685800" y="5181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Что мы теряем</a:t>
            </a:r>
            <a:r>
              <a:rPr lang="en-US" sz="2800"/>
              <a:t>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/>
              <a:t>Углы</a:t>
            </a:r>
            <a:endParaRPr lang="en-US" sz="200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/>
              <a:t>Расстояния и длины</a:t>
            </a:r>
            <a:endParaRPr lang="en-US" sz="2000"/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6965950" y="6400800"/>
            <a:ext cx="111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A.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5" grpId="0"/>
      <p:bldP spid="21915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Лев Толстой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09638"/>
            <a:ext cx="38100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BayerPatternFil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33525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05800" cy="838200"/>
          </a:xfrm>
        </p:spPr>
        <p:txBody>
          <a:bodyPr/>
          <a:lstStyle/>
          <a:p>
            <a:r>
              <a:rPr lang="ru-RU" sz="3000" smtClean="0"/>
              <a:t>Цветное цифровое изображение</a:t>
            </a:r>
            <a:endParaRPr lang="en-US" sz="3000" smtClean="0"/>
          </a:p>
        </p:txBody>
      </p:sp>
      <p:pic>
        <p:nvPicPr>
          <p:cNvPr id="46084" name="Picture 4" descr="ccd_interpol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752600"/>
            <a:ext cx="13716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2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Steve Seitz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4343400" y="1833563"/>
            <a:ext cx="28194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Демозаикинг (оценка пропущенных значений цвета)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381000" y="1066800"/>
            <a:ext cx="322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Байеровский шаблон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33400" y="1066800"/>
          <a:ext cx="60960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" r:id="rId4" imgW="2566890" imgH="2249206" progId="Photoshop.Image.4">
                  <p:embed/>
                </p:oleObj>
              </mc:Choice>
              <mc:Fallback>
                <p:oleObj name="Image" r:id="rId4" imgW="2566890" imgH="2249206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6096000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Ошибки демозакинга</a:t>
            </a:r>
            <a:endParaRPr lang="en-US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443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F. Durand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762750" y="3055938"/>
            <a:ext cx="2000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Цветовой муар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Причина цветового муар</a:t>
            </a:r>
            <a:endParaRPr lang="en-US" smtClean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8956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2004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5052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8100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1148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4196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7244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50292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53340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56388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2860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5908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8956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32004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35052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38100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1148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4196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7244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50292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53340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56388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22860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25908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28956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32004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35052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38100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41148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44196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47244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50292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53340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56388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22860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25908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28956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35052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0" name="Rectangle 46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1" name="Rectangle 47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3" name="Rectangle 49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4" name="Rectangle 50"/>
          <p:cNvSpPr>
            <a:spLocks noChangeArrowheads="1"/>
          </p:cNvSpPr>
          <p:nvPr/>
        </p:nvSpPr>
        <p:spPr bwMode="auto">
          <a:xfrm>
            <a:off x="56388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>
            <a:off x="22860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25908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28956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8" name="Rectangle 54"/>
          <p:cNvSpPr>
            <a:spLocks noChangeArrowheads="1"/>
          </p:cNvSpPr>
          <p:nvPr/>
        </p:nvSpPr>
        <p:spPr bwMode="auto">
          <a:xfrm>
            <a:off x="32004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9" name="Rectangle 55"/>
          <p:cNvSpPr>
            <a:spLocks noChangeArrowheads="1"/>
          </p:cNvSpPr>
          <p:nvPr/>
        </p:nvSpPr>
        <p:spPr bwMode="auto">
          <a:xfrm>
            <a:off x="35052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0" name="Rectangle 56"/>
          <p:cNvSpPr>
            <a:spLocks noChangeArrowheads="1"/>
          </p:cNvSpPr>
          <p:nvPr/>
        </p:nvSpPr>
        <p:spPr bwMode="auto">
          <a:xfrm>
            <a:off x="38100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1" name="Rectangle 57"/>
          <p:cNvSpPr>
            <a:spLocks noChangeArrowheads="1"/>
          </p:cNvSpPr>
          <p:nvPr/>
        </p:nvSpPr>
        <p:spPr bwMode="auto">
          <a:xfrm>
            <a:off x="41148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44196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47244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4" name="Rectangle 60"/>
          <p:cNvSpPr>
            <a:spLocks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53340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56388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22860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25908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0" name="Rectangle 66"/>
          <p:cNvSpPr>
            <a:spLocks noChangeArrowheads="1"/>
          </p:cNvSpPr>
          <p:nvPr/>
        </p:nvSpPr>
        <p:spPr bwMode="auto">
          <a:xfrm>
            <a:off x="32004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1" name="Rectangle 67"/>
          <p:cNvSpPr>
            <a:spLocks noChangeArrowheads="1"/>
          </p:cNvSpPr>
          <p:nvPr/>
        </p:nvSpPr>
        <p:spPr bwMode="auto">
          <a:xfrm>
            <a:off x="35052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38100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41148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44196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5" name="Rectangle 7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50292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7" name="Rectangle 73"/>
          <p:cNvSpPr>
            <a:spLocks noChangeArrowheads="1"/>
          </p:cNvSpPr>
          <p:nvPr/>
        </p:nvSpPr>
        <p:spPr bwMode="auto">
          <a:xfrm>
            <a:off x="53340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78" name="Rectangle 74"/>
          <p:cNvSpPr>
            <a:spLocks noChangeArrowheads="1"/>
          </p:cNvSpPr>
          <p:nvPr/>
        </p:nvSpPr>
        <p:spPr bwMode="auto">
          <a:xfrm>
            <a:off x="56388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7179" name="Group 75"/>
          <p:cNvGrpSpPr>
            <a:grpSpLocks/>
          </p:cNvGrpSpPr>
          <p:nvPr/>
        </p:nvGrpSpPr>
        <p:grpSpPr bwMode="auto">
          <a:xfrm>
            <a:off x="2209800" y="2438400"/>
            <a:ext cx="5867400" cy="3124200"/>
            <a:chOff x="1776" y="1200"/>
            <a:chExt cx="3264" cy="2736"/>
          </a:xfrm>
        </p:grpSpPr>
        <p:sp>
          <p:nvSpPr>
            <p:cNvPr id="47188" name="Line 76"/>
            <p:cNvSpPr>
              <a:spLocks noChangeShapeType="1"/>
            </p:cNvSpPr>
            <p:nvPr/>
          </p:nvSpPr>
          <p:spPr bwMode="auto">
            <a:xfrm flipV="1">
              <a:off x="1776" y="1200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89" name="Line 77"/>
            <p:cNvSpPr>
              <a:spLocks noChangeShapeType="1"/>
            </p:cNvSpPr>
            <p:nvPr/>
          </p:nvSpPr>
          <p:spPr bwMode="auto">
            <a:xfrm flipV="1">
              <a:off x="1968" y="1392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90" name="Line 78"/>
            <p:cNvSpPr>
              <a:spLocks noChangeShapeType="1"/>
            </p:cNvSpPr>
            <p:nvPr/>
          </p:nvSpPr>
          <p:spPr bwMode="auto">
            <a:xfrm flipV="1">
              <a:off x="2160" y="1584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91" name="Line 79"/>
            <p:cNvSpPr>
              <a:spLocks noChangeShapeType="1"/>
            </p:cNvSpPr>
            <p:nvPr/>
          </p:nvSpPr>
          <p:spPr bwMode="auto">
            <a:xfrm flipV="1">
              <a:off x="2352" y="1776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80" name="Text Box 80"/>
          <p:cNvSpPr txBox="1">
            <a:spLocks noChangeArrowheads="1"/>
          </p:cNvSpPr>
          <p:nvPr/>
        </p:nvSpPr>
        <p:spPr bwMode="auto">
          <a:xfrm>
            <a:off x="990600" y="2284413"/>
            <a:ext cx="139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матрица</a:t>
            </a:r>
            <a:endParaRPr lang="en-US"/>
          </a:p>
        </p:txBody>
      </p:sp>
      <p:sp>
        <p:nvSpPr>
          <p:cNvPr id="47181" name="Text Box 81"/>
          <p:cNvSpPr txBox="1">
            <a:spLocks noChangeArrowheads="1"/>
          </p:cNvSpPr>
          <p:nvPr/>
        </p:nvSpPr>
        <p:spPr bwMode="auto">
          <a:xfrm>
            <a:off x="3276600" y="5646738"/>
            <a:ext cx="5876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Тонкие черные и белые детали </a:t>
            </a:r>
          </a:p>
          <a:p>
            <a:r>
              <a:rPr lang="ru-RU"/>
              <a:t>интерпретируются как изменения цвета</a:t>
            </a:r>
            <a:endParaRPr lang="en-US"/>
          </a:p>
        </p:txBody>
      </p:sp>
      <p:grpSp>
        <p:nvGrpSpPr>
          <p:cNvPr id="47182" name="Group 82"/>
          <p:cNvGrpSpPr>
            <a:grpSpLocks/>
          </p:cNvGrpSpPr>
          <p:nvPr/>
        </p:nvGrpSpPr>
        <p:grpSpPr bwMode="auto">
          <a:xfrm>
            <a:off x="838200" y="1600200"/>
            <a:ext cx="5867400" cy="3124200"/>
            <a:chOff x="1776" y="1200"/>
            <a:chExt cx="3264" cy="2736"/>
          </a:xfrm>
        </p:grpSpPr>
        <p:sp>
          <p:nvSpPr>
            <p:cNvPr id="47184" name="Line 83"/>
            <p:cNvSpPr>
              <a:spLocks noChangeShapeType="1"/>
            </p:cNvSpPr>
            <p:nvPr/>
          </p:nvSpPr>
          <p:spPr bwMode="auto">
            <a:xfrm flipV="1">
              <a:off x="1776" y="1200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85" name="Line 84"/>
            <p:cNvSpPr>
              <a:spLocks noChangeShapeType="1"/>
            </p:cNvSpPr>
            <p:nvPr/>
          </p:nvSpPr>
          <p:spPr bwMode="auto">
            <a:xfrm flipV="1">
              <a:off x="1968" y="1392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86" name="Line 85"/>
            <p:cNvSpPr>
              <a:spLocks noChangeShapeType="1"/>
            </p:cNvSpPr>
            <p:nvPr/>
          </p:nvSpPr>
          <p:spPr bwMode="auto">
            <a:xfrm flipV="1">
              <a:off x="2160" y="1584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87" name="Line 86"/>
            <p:cNvSpPr>
              <a:spLocks noChangeShapeType="1"/>
            </p:cNvSpPr>
            <p:nvPr/>
          </p:nvSpPr>
          <p:spPr bwMode="auto">
            <a:xfrm flipV="1">
              <a:off x="2352" y="1776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83" name="Text Box 87"/>
          <p:cNvSpPr txBox="1">
            <a:spLocks noChangeArrowheads="1"/>
          </p:cNvSpPr>
          <p:nvPr/>
        </p:nvSpPr>
        <p:spPr bwMode="auto">
          <a:xfrm>
            <a:off x="7543800" y="6583363"/>
            <a:ext cx="1443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F. Durand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Восприятие цвета</a:t>
            </a:r>
            <a:endParaRPr lang="en-US" smtClean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9436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Постоянство цвета и освещенности</a:t>
            </a:r>
          </a:p>
          <a:p>
            <a:pPr lvl="1"/>
            <a:r>
              <a:rPr lang="ru-RU" smtClean="0"/>
              <a:t>Способность зрительной системы человека оценивать собственные отражательные свойства поверхностей в не зависимости от условий освещенности</a:t>
            </a:r>
          </a:p>
          <a:p>
            <a:pPr>
              <a:buFontTx/>
              <a:buNone/>
            </a:pPr>
            <a:r>
              <a:rPr lang="ru-RU" smtClean="0"/>
              <a:t>Мгновенные эффекты </a:t>
            </a:r>
          </a:p>
          <a:p>
            <a:pPr lvl="1"/>
            <a:r>
              <a:rPr lang="ru-RU" smtClean="0"/>
              <a:t>Одновременный контраст: цвета фона влияют на воспринимаемый цвет объекта</a:t>
            </a:r>
          </a:p>
          <a:p>
            <a:pPr lvl="1"/>
            <a:r>
              <a:rPr lang="ru-RU" smtClean="0"/>
              <a:t>Полосы Маха (</a:t>
            </a:r>
            <a:r>
              <a:rPr lang="en-US" smtClean="0"/>
              <a:t>Mach bands)</a:t>
            </a:r>
          </a:p>
          <a:p>
            <a:pPr>
              <a:buFontTx/>
              <a:buNone/>
            </a:pPr>
            <a:r>
              <a:rPr lang="ru-RU" smtClean="0"/>
              <a:t>Постепенные эффекты</a:t>
            </a:r>
            <a:endParaRPr lang="en-US" smtClean="0"/>
          </a:p>
          <a:p>
            <a:pPr lvl="1"/>
            <a:r>
              <a:rPr lang="ru-RU" smtClean="0"/>
              <a:t>Адаптация к свету/темноте</a:t>
            </a:r>
            <a:endParaRPr lang="en-US" smtClean="0"/>
          </a:p>
          <a:p>
            <a:pPr lvl="1"/>
            <a:r>
              <a:rPr lang="ru-RU" smtClean="0"/>
              <a:t>Хроматическая адаптация</a:t>
            </a:r>
            <a:endParaRPr lang="en-US" smtClean="0"/>
          </a:p>
          <a:p>
            <a:pPr lvl="1"/>
            <a:r>
              <a:rPr lang="ru-RU" smtClean="0"/>
              <a:t>Остаточные изображения (</a:t>
            </a:r>
            <a:r>
              <a:rPr lang="en-US" smtClean="0"/>
              <a:t>afterimages)</a:t>
            </a:r>
          </a:p>
        </p:txBody>
      </p:sp>
      <p:sp>
        <p:nvSpPr>
          <p:cNvPr id="48132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Постоянство освещенности</a:t>
            </a:r>
            <a:endParaRPr lang="en-US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52578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066800" y="6369050"/>
            <a:ext cx="445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/>
              <a:t>J. S. Sargent, The Daughters of Edward D. Boit, 1882 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6096000" y="1143000"/>
            <a:ext cx="1990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Белый цвет на свету и в тени</a:t>
            </a:r>
            <a:endParaRPr lang="en-US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7491413" y="6553200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/>
              <a:t>Slide by F. Durand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Постоянство яркости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990600"/>
            <a:ext cx="5143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984250" y="6338888"/>
            <a:ext cx="724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4"/>
              </a:rPr>
              <a:t>http://web.mit.edu/persci/people/adelson/checkershadow_illusion.html</a:t>
            </a:r>
            <a:endParaRPr lang="en-US" sz="1800"/>
          </a:p>
        </p:txBody>
      </p:sp>
      <p:sp>
        <p:nvSpPr>
          <p:cNvPr id="50182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Постоянство яркости</a:t>
            </a:r>
            <a:endParaRPr lang="en-US" smtClean="0"/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990600"/>
            <a:ext cx="5143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984250" y="6338888"/>
            <a:ext cx="724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4"/>
              </a:rPr>
              <a:t>http://web.mit.edu/persci/people/adelson/checkershadow_illusion.html</a:t>
            </a:r>
            <a:endParaRPr lang="en-US" sz="1800"/>
          </a:p>
        </p:txBody>
      </p:sp>
      <p:sp>
        <p:nvSpPr>
          <p:cNvPr id="51205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Полосы Маха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66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324725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Edwin H. Land</a:t>
            </a:r>
            <a:endParaRPr lang="ru-RU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001000" cy="1371600"/>
          </a:xfrm>
        </p:spPr>
        <p:txBody>
          <a:bodyPr/>
          <a:lstStyle/>
          <a:p>
            <a:r>
              <a:rPr lang="ru-RU" smtClean="0"/>
              <a:t>Один из основателей </a:t>
            </a:r>
            <a:r>
              <a:rPr lang="en-US" smtClean="0"/>
              <a:t>Polaroid</a:t>
            </a:r>
          </a:p>
          <a:p>
            <a:r>
              <a:rPr lang="en-US" smtClean="0"/>
              <a:t>Retinex = Retina + Cortex</a:t>
            </a:r>
            <a:r>
              <a:rPr lang="ru-RU" smtClean="0"/>
              <a:t> (1971)</a:t>
            </a:r>
            <a:endParaRPr lang="en-US" smtClean="0"/>
          </a:p>
          <a:p>
            <a:r>
              <a:rPr lang="ru-RU" smtClean="0"/>
              <a:t>Автор </a:t>
            </a:r>
            <a:r>
              <a:rPr lang="en-US" smtClean="0"/>
              <a:t>“Color constancy”</a:t>
            </a:r>
            <a:endParaRPr lang="ru-RU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Перспективные искажения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ru-RU" smtClean="0"/>
              <a:t>Крайние колонны кажутся толще</a:t>
            </a:r>
            <a:endParaRPr lang="en-US" smtClean="0"/>
          </a:p>
          <a:p>
            <a:r>
              <a:rPr lang="ru-RU" smtClean="0"/>
              <a:t>Эти искажения вызваны не погрешностью линз!</a:t>
            </a:r>
            <a:endParaRPr lang="en-US" smtClean="0"/>
          </a:p>
          <a:p>
            <a:r>
              <a:rPr lang="ru-RU" smtClean="0"/>
              <a:t>Проблема была отмечена еще да Винчи</a:t>
            </a:r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36900"/>
            <a:ext cx="54102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136900"/>
            <a:ext cx="2297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848600" y="6553200"/>
            <a:ext cx="1230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F. Durand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r>
              <a:rPr lang="ru-RU" smtClean="0"/>
              <a:t>Хроматическая адаптация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Чувствительность зрительной системы меняется в зависимости от доминантной освещенности наблюдаемой сцены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ru-RU" smtClean="0"/>
              <a:t>Механизм плохо изучен</a:t>
            </a: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Адаптация к разным уровням освещенности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ru-RU" smtClean="0"/>
              <a:t>Размер зрачка регулирует объем света, попадающий на сетчатку </a:t>
            </a:r>
          </a:p>
          <a:p>
            <a:pPr lvl="1">
              <a:lnSpc>
                <a:spcPct val="90000"/>
              </a:lnSpc>
            </a:pPr>
            <a:r>
              <a:rPr lang="ru-RU" smtClean="0"/>
              <a:t>Размер резко меняется при входе в здание с ярко освещенной солнцем улицы</a:t>
            </a: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Цветовая адаптация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ru-RU" smtClean="0"/>
              <a:t>Клетки сетчатки меняю свою чувствительность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ru-RU" smtClean="0"/>
              <a:t>Пример: если доля красного в освещении повышается, понижается чувствительность клеток, отвечающий за красный, пока вид сцены не придет к норме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ru-RU" smtClean="0"/>
              <a:t>Мы лучше адаптируемся при яркой освещенности, при освещении свечой все остается в желтых тонах</a:t>
            </a:r>
            <a:endParaRPr lang="en-US" smtClean="0"/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1600200" y="6415088"/>
            <a:ext cx="593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3"/>
              </a:rPr>
              <a:t>http://www.schorsch.com/kbase/glossary/adaptation.html</a:t>
            </a:r>
            <a:endParaRPr lang="en-US" sz="1800"/>
          </a:p>
        </p:txBody>
      </p:sp>
      <p:sp>
        <p:nvSpPr>
          <p:cNvPr id="54277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Баланс белого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28956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Когда мы смотрим на фотографию или монитор, глаза адаптируются к освещению в комнате, а не к освещению сцены на фотографии</a:t>
            </a:r>
          </a:p>
          <a:p>
            <a:pPr>
              <a:buFontTx/>
              <a:buNone/>
            </a:pPr>
            <a:r>
              <a:rPr lang="ru-RU" smtClean="0"/>
              <a:t>Если баланс белого неточен, цвета фотографии кажутся неестественными</a:t>
            </a:r>
            <a:endParaRPr lang="en-US" smtClean="0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238250" y="6400800"/>
            <a:ext cx="645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3"/>
              </a:rPr>
              <a:t>http://www.cambridgeincolour.com/tutorials/white-balance.htm</a:t>
            </a:r>
            <a:endParaRPr lang="en-US" sz="1800"/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3429000"/>
            <a:ext cx="29702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0" y="3429000"/>
            <a:ext cx="29702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95450" y="29860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/>
              <a:t>incorrect white balance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667250" y="2971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correct white balance</a:t>
            </a:r>
          </a:p>
        </p:txBody>
      </p:sp>
      <p:sp>
        <p:nvSpPr>
          <p:cNvPr id="55305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Баланс белого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Пленочные камеры</a:t>
            </a:r>
            <a:r>
              <a:rPr lang="en-US" smtClean="0"/>
              <a:t>: </a:t>
            </a:r>
          </a:p>
          <a:p>
            <a:pPr lvl="1"/>
            <a:r>
              <a:rPr lang="ru-RU" smtClean="0"/>
              <a:t>Разные виды пленки и светофильтры применяются для разных сцен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None/>
            </a:pPr>
            <a:r>
              <a:rPr lang="ru-RU" smtClean="0"/>
              <a:t>Цифровые камеры</a:t>
            </a:r>
            <a:r>
              <a:rPr lang="en-US" smtClean="0"/>
              <a:t>: </a:t>
            </a:r>
          </a:p>
          <a:p>
            <a:pPr lvl="1"/>
            <a:r>
              <a:rPr lang="ru-RU" smtClean="0"/>
              <a:t>Автоматический баланс белого</a:t>
            </a:r>
            <a:endParaRPr lang="en-US" smtClean="0"/>
          </a:p>
          <a:p>
            <a:pPr lvl="1"/>
            <a:r>
              <a:rPr lang="ru-RU" smtClean="0"/>
              <a:t>Предустановки баланса белого для </a:t>
            </a:r>
          </a:p>
          <a:p>
            <a:pPr lvl="1">
              <a:buFontTx/>
              <a:buNone/>
            </a:pPr>
            <a:r>
              <a:rPr lang="ru-RU" smtClean="0"/>
              <a:t>типичных условий съемки</a:t>
            </a:r>
            <a:endParaRPr lang="en-US" smtClean="0"/>
          </a:p>
          <a:p>
            <a:pPr lvl="1"/>
            <a:r>
              <a:rPr lang="ru-RU" smtClean="0"/>
              <a:t>Настраиваемый по опорному объекту</a:t>
            </a:r>
            <a:endParaRPr lang="en-US" smtClean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6400800"/>
            <a:ext cx="645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4"/>
              </a:rPr>
              <a:t>http://www.cambridgeincolour.com/tutorials/white-balance.htm</a:t>
            </a:r>
            <a:endParaRPr lang="en-US" sz="1800"/>
          </a:p>
        </p:txBody>
      </p:sp>
      <p:graphicFrame>
        <p:nvGraphicFramePr>
          <p:cNvPr id="6146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0" y="2590800"/>
          <a:ext cx="152717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" r:id="rId5" imgW="2209524" imgH="3746032" progId="Photoshop.Image.10">
                  <p:embed/>
                </p:oleObj>
              </mc:Choice>
              <mc:Fallback>
                <p:oleObj name="Image" r:id="rId5" imgW="2209524" imgH="3746032" progId="Photoshop.Image.1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590800"/>
                        <a:ext cx="1527175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Баланс белого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6019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mtClean="0"/>
              <a:t>Von Kries adaptation</a:t>
            </a:r>
          </a:p>
          <a:p>
            <a:pPr marL="838200" lvl="1" indent="-381000"/>
            <a:r>
              <a:rPr lang="ru-RU" smtClean="0"/>
              <a:t>Домножаем каждый канал на коэффициент передачи</a:t>
            </a:r>
            <a:endParaRPr lang="en-US" smtClean="0"/>
          </a:p>
          <a:p>
            <a:pPr marL="838200" lvl="1" indent="-381000"/>
            <a:r>
              <a:rPr lang="ru-RU" smtClean="0"/>
              <a:t>В ряде случаев эффект более сложный, соответствующий домножению на матрицу </a:t>
            </a:r>
            <a:r>
              <a:rPr lang="en-US" smtClean="0"/>
              <a:t>3x3 </a:t>
            </a:r>
          </a:p>
          <a:p>
            <a:pPr marL="533400" indent="-533400">
              <a:buFontTx/>
              <a:buNone/>
            </a:pPr>
            <a:r>
              <a:rPr lang="ru-RU" smtClean="0"/>
              <a:t>Простейший способ: серые (белые) карточки</a:t>
            </a:r>
            <a:endParaRPr lang="en-US" smtClean="0"/>
          </a:p>
          <a:p>
            <a:pPr marL="838200" lvl="1" indent="-381000"/>
            <a:r>
              <a:rPr lang="ru-RU" smtClean="0"/>
              <a:t>Фотографируем нейтральный объект (белый)</a:t>
            </a:r>
            <a:endParaRPr lang="en-US" smtClean="0"/>
          </a:p>
          <a:p>
            <a:pPr marL="838200" lvl="1" indent="-381000"/>
            <a:r>
              <a:rPr lang="ru-RU" smtClean="0"/>
              <a:t>Оцениваем вес каждого канала </a:t>
            </a:r>
          </a:p>
          <a:p>
            <a:pPr marL="1238250" lvl="2" indent="-381000"/>
            <a:r>
              <a:rPr lang="ru-RU" sz="2000" smtClean="0"/>
              <a:t>Если цвет объект записывается как </a:t>
            </a:r>
            <a:r>
              <a:rPr lang="en-US" sz="2000" smtClean="0"/>
              <a:t>r</a:t>
            </a:r>
            <a:r>
              <a:rPr lang="en-US" sz="2000" baseline="-25000" smtClean="0"/>
              <a:t>w</a:t>
            </a:r>
            <a:r>
              <a:rPr lang="en-US" sz="2000" smtClean="0"/>
              <a:t>, g</a:t>
            </a:r>
            <a:r>
              <a:rPr lang="en-US" sz="2000" baseline="-25000" smtClean="0"/>
              <a:t>w</a:t>
            </a:r>
            <a:r>
              <a:rPr lang="en-US" sz="2000" smtClean="0"/>
              <a:t>, b</a:t>
            </a:r>
            <a:r>
              <a:rPr lang="en-US" sz="2000" baseline="-25000" smtClean="0"/>
              <a:t>w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ru-RU" sz="2000" smtClean="0"/>
              <a:t>тогда веса</a:t>
            </a:r>
            <a:r>
              <a:rPr lang="en-US" sz="2000" smtClean="0"/>
              <a:t> </a:t>
            </a:r>
            <a:r>
              <a:rPr lang="ru-RU" sz="2000" smtClean="0"/>
              <a:t>1</a:t>
            </a:r>
            <a:r>
              <a:rPr lang="en-US" sz="2000" smtClean="0"/>
              <a:t>/r</a:t>
            </a:r>
            <a:r>
              <a:rPr lang="en-US" sz="2000" baseline="-25000" smtClean="0"/>
              <a:t>w</a:t>
            </a:r>
            <a:r>
              <a:rPr lang="en-US" sz="2000" smtClean="0"/>
              <a:t>, 1/g</a:t>
            </a:r>
            <a:r>
              <a:rPr lang="en-US" sz="2000" baseline="-25000" smtClean="0"/>
              <a:t>w</a:t>
            </a:r>
            <a:r>
              <a:rPr lang="en-US" sz="2000" smtClean="0"/>
              <a:t>, 1/b</a:t>
            </a:r>
            <a:r>
              <a:rPr lang="en-US" sz="2000" baseline="-25000" smtClean="0"/>
              <a:t>w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Баланс белого</a:t>
            </a:r>
            <a:endParaRPr lang="en-US" smtClean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Если нет серых карточек, тогда нам нужно угадать (или оценить) коэффициенты усиления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Модель «Серого мира» (</a:t>
            </a:r>
            <a:r>
              <a:rPr lang="en-US" dirty="0" err="1" smtClean="0"/>
              <a:t>Grayworld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Средний уровень («серый») по каждому каналу должен быть одинаков для всех каналов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Если цветовой баланс нарушен, тогда «серый» в этом канале больше «серого» других каналов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Вычислим коэффициенты усиления так, чтобы среднее в каждом канале стало одинаковым:</a:t>
            </a:r>
          </a:p>
          <a:p>
            <a:pPr lvl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57348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19600"/>
            <a:ext cx="76657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5200650"/>
            <a:ext cx="5162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«Серый мир» - примеры</a:t>
            </a:r>
          </a:p>
        </p:txBody>
      </p:sp>
      <p:pic>
        <p:nvPicPr>
          <p:cNvPr id="58371" name="Picture 4" descr="D:\Archive\Aspiranturus\Lecture\2004\images\GWStanfordTower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14600"/>
            <a:ext cx="3581400" cy="268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2" name="Picture 5" descr="D:\Archive\Aspiranturus\Lecture\2004\images\ST1GammaInvOutput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33528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3" name="Line 7"/>
          <p:cNvSpPr>
            <a:spLocks noChangeShapeType="1"/>
          </p:cNvSpPr>
          <p:nvPr/>
        </p:nvSpPr>
        <p:spPr bwMode="auto">
          <a:xfrm>
            <a:off x="4038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«Серый мир» - примеры</a:t>
            </a:r>
          </a:p>
        </p:txBody>
      </p:sp>
      <p:pic>
        <p:nvPicPr>
          <p:cNvPr id="59395" name="Picture 5" descr="D:\Archive\Aspiranturus\Lecture\2004\images\gra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32639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6" name="Picture 6" descr="D:\Archive\Aspiranturus\Lecture\2004\images\gra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3267075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41910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«Серый мир» - примеры</a:t>
            </a:r>
          </a:p>
        </p:txBody>
      </p:sp>
      <p:pic>
        <p:nvPicPr>
          <p:cNvPr id="60419" name="Picture 5" descr="D:\Archive\Aspiranturus\Lecture\2004\images\color\c0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0" name="Picture 6" descr="D:\Archive\Aspiranturus\Lecture\2004\images\color\c1al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200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1" name="Picture 7" descr="D:\Archive\Aspiranturus\Lecture\2004\images\color\c2a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6482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2" name="Picture 8" descr="D:\Archive\Aspiranturus\Lecture\2004\images\color\c0all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76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3" name="Picture 9" descr="D:\Archive\Aspiranturus\Lecture\2004\images\color\c1allg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200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4" name="Picture 10" descr="D:\Archive\Aspiranturus\Lecture\2004\images\color\c2allg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6482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5" name="Line 11"/>
          <p:cNvSpPr>
            <a:spLocks noChangeShapeType="1"/>
          </p:cNvSpPr>
          <p:nvPr/>
        </p:nvSpPr>
        <p:spPr bwMode="auto">
          <a:xfrm>
            <a:off x="39624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0426" name="Line 12"/>
          <p:cNvSpPr>
            <a:spLocks noChangeShapeType="1"/>
          </p:cNvSpPr>
          <p:nvPr/>
        </p:nvSpPr>
        <p:spPr bwMode="auto">
          <a:xfrm>
            <a:off x="39624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0427" name="Line 13"/>
          <p:cNvSpPr>
            <a:spLocks noChangeShapeType="1"/>
          </p:cNvSpPr>
          <p:nvPr/>
        </p:nvSpPr>
        <p:spPr bwMode="auto">
          <a:xfrm>
            <a:off x="39624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подходы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Модель блика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Цвета бликов обычно соответствуют цвету источника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Ищем самый яркий </a:t>
            </a:r>
            <a:r>
              <a:rPr lang="ru-RU" dirty="0" err="1" smtClean="0"/>
              <a:t>пиксел</a:t>
            </a:r>
            <a:r>
              <a:rPr lang="ru-RU" dirty="0" smtClean="0"/>
              <a:t>, и веса берем обратно пропорционально его цветам</a:t>
            </a:r>
          </a:p>
          <a:p>
            <a:pPr lvl="1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Сопоставление диапазона (</a:t>
            </a:r>
            <a:r>
              <a:rPr lang="en-US" dirty="0" smtClean="0"/>
              <a:t>Gamut)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Gamut: </a:t>
            </a:r>
            <a:r>
              <a:rPr lang="ru-RU" dirty="0" smtClean="0"/>
              <a:t>выпуклая оболочка цветов всех пикселей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Выбираем преобразование, которое переводит диапазон изображения к «стандартному» при дневном освещении</a:t>
            </a:r>
          </a:p>
          <a:p>
            <a:pPr lvl="1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Распознавание баланса белого</a:t>
            </a:r>
            <a:endParaRPr lang="en-US" smtClean="0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67200" y="914400"/>
            <a:ext cx="46482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Идея</a:t>
            </a:r>
            <a:r>
              <a:rPr lang="en-US" smtClean="0"/>
              <a:t>: </a:t>
            </a:r>
            <a:r>
              <a:rPr lang="ru-RU" smtClean="0"/>
              <a:t>Для каждого класса объектов, присутствующих в сцене, вычисляем преобразование таким образом, чтобы диапазон цветов объекта совпадал со средним диапазоном объектов этого класса на «типичных» изображениях</a:t>
            </a:r>
            <a:endParaRPr lang="en-US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914400"/>
          <a:ext cx="41798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4" imgW="4926984" imgH="6196825" progId="Photoshop.Image.10">
                  <p:embed/>
                </p:oleObj>
              </mc:Choice>
              <mc:Fallback>
                <p:oleObj name="Image" r:id="rId4" imgW="4926984" imgH="619682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1798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81000" y="614045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J. Van de Weijer, C. Schmid and J. Verbeek, </a:t>
            </a:r>
            <a:r>
              <a:rPr lang="en-US" sz="1600">
                <a:hlinkClick r:id="rId6"/>
              </a:rPr>
              <a:t>Using High-Level Visual Information for Color Constancy</a:t>
            </a:r>
            <a:r>
              <a:rPr lang="en-US" sz="1600"/>
              <a:t>, ICCV 2007.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Перспективные искажения: Люди</a:t>
            </a:r>
            <a:endParaRPr lang="en-US" smtClean="0"/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749300" y="1066800"/>
          <a:ext cx="76517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6260317" imgH="4114286" progId="Photoshop.Image.10">
                  <p:embed/>
                </p:oleObj>
              </mc:Choice>
              <mc:Fallback>
                <p:oleObj name="Image" r:id="rId4" imgW="6260317" imgH="4114286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066800"/>
                        <a:ext cx="765175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Фотоаппарат</a:t>
            </a:r>
            <a:endParaRPr lang="en-US" smtClean="0"/>
          </a:p>
        </p:txBody>
      </p:sp>
      <p:pic>
        <p:nvPicPr>
          <p:cNvPr id="14339" name="Picture 4" descr="The image “http://www.gaia.hu/canon/big/canon-a520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47720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381000" y="4953000"/>
            <a:ext cx="83058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Тот же принцип, что и у камеры-обскуры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Лучи фокусируются с помощью объектива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Изображение формируется на светочувствительной плёнке</a:t>
            </a:r>
            <a:endParaRPr lang="en-US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Цифровая камера</a:t>
            </a:r>
            <a:endParaRPr lang="en-US" smtClean="0"/>
          </a:p>
        </p:txBody>
      </p:sp>
      <p:pic>
        <p:nvPicPr>
          <p:cNvPr id="15363" name="Picture 4" descr="PowerShot SD200"/>
          <p:cNvPicPr>
            <a:picLocks noChangeAspect="1" noChangeArrowheads="1"/>
          </p:cNvPicPr>
          <p:nvPr/>
        </p:nvPicPr>
        <p:blipFill>
          <a:blip r:embed="rId3"/>
          <a:srcRect l="12286" r="6143"/>
          <a:stretch>
            <a:fillRect/>
          </a:stretch>
        </p:blipFill>
        <p:spPr bwMode="auto">
          <a:xfrm>
            <a:off x="465138" y="1066800"/>
            <a:ext cx="44116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32924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505200"/>
            <a:ext cx="14065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505200"/>
            <a:ext cx="12858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505200"/>
            <a:ext cx="19748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800600"/>
            <a:ext cx="19494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7" descr="ccd_vs_cm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990600"/>
            <a:ext cx="33702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Изображение (опр.)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/>
              <a:t>Изображение </a:t>
            </a:r>
            <a:r>
              <a:rPr lang="ru-RU" sz="1800" i="1"/>
              <a:t>оптическое </a:t>
            </a:r>
            <a:r>
              <a:rPr lang="ru-RU" sz="1800"/>
              <a:t>– картина, получаемая в результате прохождения через оптическую систему лучей, распространяющихся от объекта, и воспроизводящая его контуры и детали.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 i="1"/>
              <a:t>			Физический</a:t>
            </a:r>
            <a:r>
              <a:rPr lang="en-US" sz="1800" i="1"/>
              <a:t> </a:t>
            </a:r>
            <a:r>
              <a:rPr lang="ru-RU" sz="1800" i="1"/>
              <a:t>энциклопедический</a:t>
            </a:r>
            <a:r>
              <a:rPr lang="en-US" sz="1800" i="1"/>
              <a:t> </a:t>
            </a:r>
            <a:r>
              <a:rPr lang="ru-RU" sz="1800" i="1"/>
              <a:t>словарь.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/>
              <a:t> </a:t>
            </a:r>
            <a:endParaRPr lang="ru-RU" sz="1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/>
              <a:t>Функция интенсивности</a:t>
            </a:r>
            <a:r>
              <a:rPr lang="en-US" sz="1800"/>
              <a:t> (</a:t>
            </a:r>
            <a:r>
              <a:rPr lang="ru-RU" sz="1800"/>
              <a:t>яркости</a:t>
            </a:r>
            <a:r>
              <a:rPr lang="en-US" sz="1800"/>
              <a:t>) </a:t>
            </a:r>
            <a:r>
              <a:rPr lang="ru-RU" sz="1800"/>
              <a:t>канала,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/>
              <a:t>заданная на 2х мерной сетке (матрице)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/>
              <a:t> </a:t>
            </a:r>
            <a:endParaRPr lang="ru-RU" sz="1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/>
              <a:t>Используется дискретное представление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80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14600" y="3886200"/>
          <a:ext cx="38814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2209680" imgH="228600" progId="Equation.3">
                  <p:embed/>
                </p:oleObj>
              </mc:Choice>
              <mc:Fallback>
                <p:oleObj name="Equation" r:id="rId3" imgW="2209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86200"/>
                        <a:ext cx="38814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514600" y="4694238"/>
          <a:ext cx="2967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5" imgW="1688760" imgH="215640" progId="Equation.3">
                  <p:embed/>
                </p:oleObj>
              </mc:Choice>
              <mc:Fallback>
                <p:oleObj name="Формула" r:id="rId5" imgW="16887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94238"/>
                        <a:ext cx="29670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17016</TotalTime>
  <Words>1661</Words>
  <Application>Microsoft Office PowerPoint</Application>
  <PresentationFormat>On-screen Show (4:3)</PresentationFormat>
  <Paragraphs>347</Paragraphs>
  <Slides>59</Slides>
  <Notes>47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Blank Presentation</vt:lpstr>
      <vt:lpstr>Image</vt:lpstr>
      <vt:lpstr>Equation</vt:lpstr>
      <vt:lpstr>Формула</vt:lpstr>
      <vt:lpstr>Зрение человека</vt:lpstr>
      <vt:lpstr>Камера-обскура</vt:lpstr>
      <vt:lpstr>Модель камеры-обскуры</vt:lpstr>
      <vt:lpstr>Машина Понижения Размерности</vt:lpstr>
      <vt:lpstr>Перспективные искажения</vt:lpstr>
      <vt:lpstr>Перспективные искажения: Люди</vt:lpstr>
      <vt:lpstr>Фотоаппарат</vt:lpstr>
      <vt:lpstr>Цифровая камера</vt:lpstr>
      <vt:lpstr>Изображение (опр.)</vt:lpstr>
      <vt:lpstr>10 событий в истории фотографии</vt:lpstr>
      <vt:lpstr>Цветные фотографии??</vt:lpstr>
      <vt:lpstr>Что такое цвет?</vt:lpstr>
      <vt:lpstr>Электромагнитный спектр</vt:lpstr>
      <vt:lpstr>PowerPoint Presentation</vt:lpstr>
      <vt:lpstr>PowerPoint Presentation</vt:lpstr>
      <vt:lpstr>PowerPoint Presentation</vt:lpstr>
      <vt:lpstr>Взаимодействие света и объектов</vt:lpstr>
      <vt:lpstr>Человеческий глаз</vt:lpstr>
      <vt:lpstr>Тест на внимательность</vt:lpstr>
      <vt:lpstr>Плотность палочек и колбочек</vt:lpstr>
      <vt:lpstr>Что мы на самом деле видим</vt:lpstr>
      <vt:lpstr>Движения глаз</vt:lpstr>
      <vt:lpstr>Восприятие цвета</vt:lpstr>
      <vt:lpstr>Спектры некоторых объектов</vt:lpstr>
      <vt:lpstr>Стандартизация восприятия цвета</vt:lpstr>
      <vt:lpstr>Эксперимент №1</vt:lpstr>
      <vt:lpstr>Эксперимент №1</vt:lpstr>
      <vt:lpstr>Эксперимент №1</vt:lpstr>
      <vt:lpstr>Эксперимент №1</vt:lpstr>
      <vt:lpstr>Эксперимент №2</vt:lpstr>
      <vt:lpstr>Эксперимент №2</vt:lpstr>
      <vt:lpstr>Эксперимент №2</vt:lpstr>
      <vt:lpstr>Эксперимент №2</vt:lpstr>
      <vt:lpstr>Трихроматическая теория</vt:lpstr>
      <vt:lpstr>Линейные цветовые пространства</vt:lpstr>
      <vt:lpstr>Линейные цветовые модели: RGB</vt:lpstr>
      <vt:lpstr>Модель HSV</vt:lpstr>
      <vt:lpstr>Почему линейные?</vt:lpstr>
      <vt:lpstr>Первые цветные фотографии</vt:lpstr>
      <vt:lpstr>Лев Толстой</vt:lpstr>
      <vt:lpstr>Цветное цифровое изображение</vt:lpstr>
      <vt:lpstr>Ошибки демозакинга</vt:lpstr>
      <vt:lpstr>Причина цветового муар</vt:lpstr>
      <vt:lpstr>Восприятие цвета</vt:lpstr>
      <vt:lpstr>Постоянство освещенности</vt:lpstr>
      <vt:lpstr>Постоянство яркости</vt:lpstr>
      <vt:lpstr>Постоянство яркости</vt:lpstr>
      <vt:lpstr>Полосы Маха</vt:lpstr>
      <vt:lpstr>Edwin H. Land</vt:lpstr>
      <vt:lpstr>Хроматическая адаптация</vt:lpstr>
      <vt:lpstr>Баланс белого</vt:lpstr>
      <vt:lpstr>Баланс белого</vt:lpstr>
      <vt:lpstr>Баланс белого</vt:lpstr>
      <vt:lpstr>Баланс белого</vt:lpstr>
      <vt:lpstr>«Серый мир» - примеры</vt:lpstr>
      <vt:lpstr>«Серый мир» - примеры</vt:lpstr>
      <vt:lpstr>«Серый мир» - примеры</vt:lpstr>
      <vt:lpstr>Другие подходы</vt:lpstr>
      <vt:lpstr>Распознавание баланса белого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Anton Konushin </cp:lastModifiedBy>
  <cp:revision>430</cp:revision>
  <dcterms:created xsi:type="dcterms:W3CDTF">2004-08-29T23:15:23Z</dcterms:created>
  <dcterms:modified xsi:type="dcterms:W3CDTF">2011-06-29T08:24:11Z</dcterms:modified>
</cp:coreProperties>
</file>